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68" r:id="rId2"/>
  </p:sldMasterIdLst>
  <p:notesMasterIdLst>
    <p:notesMasterId r:id="rId13"/>
  </p:notesMasterIdLst>
  <p:handoutMasterIdLst>
    <p:handoutMasterId r:id="rId14"/>
  </p:handoutMasterIdLst>
  <p:sldIdLst>
    <p:sldId id="259" r:id="rId3"/>
    <p:sldId id="257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EF17291B-A160-4095-86B3-1D0E2BF8DBC7}">
          <p14:sldIdLst>
            <p14:sldId id="259"/>
            <p14:sldId id="257"/>
            <p14:sldId id="260"/>
            <p14:sldId id="261"/>
            <p14:sldId id="262"/>
            <p14:sldId id="263"/>
            <p14:sldId id="264"/>
            <p14:sldId id="266"/>
            <p14:sldId id="265"/>
            <p14:sldId id="26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7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84589" autoAdjust="0"/>
  </p:normalViewPr>
  <p:slideViewPr>
    <p:cSldViewPr>
      <p:cViewPr>
        <p:scale>
          <a:sx n="130" d="100"/>
          <a:sy n="130" d="100"/>
        </p:scale>
        <p:origin x="-1062" y="3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98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99A0A-1BCE-42CC-AAAC-414E9D60CBA5}" type="datetimeFigureOut">
              <a:rPr lang="zh-TW" altLang="en-US" smtClean="0"/>
              <a:pPr/>
              <a:t>2018/5/14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EF2A0-FBD0-48CE-9980-98B4D23DFF5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9920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AB435-1B75-4978-A43A-9F968FEA2D5B}" type="datetimeFigureOut">
              <a:rPr lang="zh-TW" altLang="en-US" smtClean="0"/>
              <a:pPr/>
              <a:t>2018/5/14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F166A-C761-4642-9043-34CDDE74B0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5536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7A683F-C71E-4C5B-B856-53127522663F}" type="slidenum">
              <a:rPr lang="en-US" altLang="zh-TW" smtClean="0">
                <a:ea typeface="新細明體" charset="-120"/>
              </a:rPr>
              <a:pPr/>
              <a:t>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1950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F166A-C761-4642-9043-34CDDE74B08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1019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>
            <a:lum/>
          </a:blip>
          <a:srcRect/>
          <a:stretch>
            <a:fillRect l="-1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39850" y="1052513"/>
            <a:ext cx="7804150" cy="192087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zh-TW" altLang="en-US" smtClean="0"/>
              <a:t>按一下以編輯母片標題樣式</a:t>
            </a:r>
            <a:endParaRPr lang="en-US" altLang="zh-TW"/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79750" y="3132138"/>
            <a:ext cx="4495800" cy="1981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97650" y="322263"/>
            <a:ext cx="2039938" cy="56515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4663" y="322263"/>
            <a:ext cx="5970587" cy="56515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K BLUE | SIDE TEX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36" y="228601"/>
            <a:ext cx="8363938" cy="6647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89435" y="1548991"/>
            <a:ext cx="5717680" cy="2225225"/>
          </a:xfrm>
        </p:spPr>
        <p:txBody>
          <a:bodyPr rIns="91440"/>
          <a:lstStyle>
            <a:lvl1pPr marL="0" indent="0">
              <a:buNone/>
              <a:defRPr lang="en-US" sz="4000" kern="4000" spc="-100" baseline="0" dirty="0" smtClean="0">
                <a:gradFill flip="none" rotWithShape="1">
                  <a:gsLst>
                    <a:gs pos="0">
                      <a:schemeClr val="accent2"/>
                    </a:gs>
                    <a:gs pos="86000">
                      <a:schemeClr val="accent2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j-lt"/>
                <a:ea typeface="+mn-ea"/>
                <a:cs typeface="+mn-cs"/>
              </a:defRPr>
            </a:lvl1pPr>
            <a:lvl2pPr marL="1588" indent="0">
              <a:buNone/>
              <a:tabLst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lvl="0" indent="0" algn="l" defTabSz="686047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  <a:p>
            <a:pPr marL="0" lvl="1" indent="0" algn="l" defTabSz="686047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None/>
            </a:pPr>
            <a:r>
              <a:rPr lang="en-US" smtClean="0"/>
              <a:t>Second level</a:t>
            </a:r>
          </a:p>
          <a:p>
            <a:pPr marL="0" lvl="2" indent="0" algn="l" defTabSz="686047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None/>
            </a:pPr>
            <a:r>
              <a:rPr lang="en-US" smtClean="0"/>
              <a:t>Third level</a:t>
            </a:r>
          </a:p>
          <a:p>
            <a:pPr marL="0" lvl="3" indent="0" algn="l" defTabSz="686047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None/>
            </a:pPr>
            <a:r>
              <a:rPr lang="en-US" smtClean="0"/>
              <a:t>Fourth level</a:t>
            </a:r>
          </a:p>
          <a:p>
            <a:pPr marL="0" lvl="4" indent="0" algn="l" defTabSz="686047" rtl="0" eaLnBrk="1" latinLnBrk="0" hangingPunct="1">
              <a:lnSpc>
                <a:spcPct val="90000"/>
              </a:lnSpc>
              <a:spcBef>
                <a:spcPct val="20000"/>
              </a:spcBef>
              <a:buSzPct val="90000"/>
              <a:buFont typeface="Arial" pitchFamily="34" charset="0"/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283970" y="2328958"/>
            <a:ext cx="1612316" cy="1711238"/>
          </a:xfrm>
        </p:spPr>
        <p:txBody>
          <a:bodyPr rIns="91440"/>
          <a:lstStyle>
            <a:lvl1pPr marL="0" indent="0">
              <a:buFont typeface="Arial" pitchFamily="34" charset="0"/>
              <a:buNone/>
              <a:defRPr sz="2000" b="1">
                <a:gradFill flip="none" rotWithShape="1">
                  <a:gsLst>
                    <a:gs pos="0">
                      <a:schemeClr val="accent2"/>
                    </a:gs>
                    <a:gs pos="86000">
                      <a:schemeClr val="accent2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atin typeface="+mn-lt"/>
              </a:defRPr>
            </a:lvl1pPr>
            <a:lvl2pPr marL="1588" indent="0">
              <a:buFont typeface="Arial" pitchFamily="34" charset="0"/>
              <a:buNone/>
              <a:tabLst/>
              <a:defRPr sz="1600">
                <a:gradFill flip="none" rotWithShape="1">
                  <a:gsLst>
                    <a:gs pos="0">
                      <a:schemeClr val="accent2"/>
                    </a:gs>
                    <a:gs pos="86000">
                      <a:schemeClr val="accent2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</a:defRPr>
            </a:lvl2pPr>
            <a:lvl3pPr marL="0" indent="0">
              <a:buFont typeface="Arial" pitchFamily="34" charset="0"/>
              <a:buNone/>
              <a:defRPr sz="1400">
                <a:gradFill flip="none" rotWithShape="1">
                  <a:gsLst>
                    <a:gs pos="0">
                      <a:schemeClr val="accent2"/>
                    </a:gs>
                    <a:gs pos="86000">
                      <a:schemeClr val="accent2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</a:defRPr>
            </a:lvl3pPr>
            <a:lvl4pPr marL="0" indent="0">
              <a:buFont typeface="Arial" pitchFamily="34" charset="0"/>
              <a:buNone/>
              <a:defRPr sz="1100">
                <a:gradFill flip="none" rotWithShape="1">
                  <a:gsLst>
                    <a:gs pos="0">
                      <a:schemeClr val="accent2"/>
                    </a:gs>
                    <a:gs pos="86000">
                      <a:schemeClr val="accent2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</a:defRPr>
            </a:lvl4pPr>
            <a:lvl5pPr marL="0" indent="0">
              <a:buFont typeface="Arial" pitchFamily="34" charset="0"/>
              <a:buNone/>
              <a:defRPr sz="1100">
                <a:gradFill flip="none" rotWithShape="1">
                  <a:gsLst>
                    <a:gs pos="0">
                      <a:schemeClr val="accent2"/>
                    </a:gs>
                    <a:gs pos="86000">
                      <a:schemeClr val="accent2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9703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 DK BLUE  Non-Bullete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72374" cy="6647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389888"/>
            <a:ext cx="8382000" cy="4267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998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K BLUE | SID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41674" y="1389888"/>
            <a:ext cx="5673725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9782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845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61915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F7D0421B-F8DE-4834-8610-ACF36C5A5B59}" type="slidenum">
              <a:rPr lang="zh-TW" altLang="en-US" smtClean="0"/>
              <a:pPr/>
              <a:t>‹#›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27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61915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F7D0421B-F8DE-4834-8610-ACF36C5A5B59}" type="slidenum">
              <a:rPr lang="zh-TW" altLang="en-US" smtClean="0"/>
              <a:pPr/>
              <a:t>‹#›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27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193800"/>
            <a:ext cx="4038600" cy="4932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4963" y="333375"/>
            <a:ext cx="2074862" cy="5792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33375"/>
            <a:ext cx="6075363" cy="57927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0213" y="546100"/>
            <a:ext cx="8229600" cy="63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13861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1612900" y="6534150"/>
            <a:ext cx="5486400" cy="323850"/>
          </a:xfrm>
          <a:prstGeom prst="rect">
            <a:avLst/>
          </a:prstGeom>
        </p:spPr>
        <p:txBody>
          <a:bodyPr/>
          <a:lstStyle>
            <a:lvl1pPr>
              <a:defRPr>
                <a:ea typeface="新細明體" pitchFamily="18" charset="-120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dirty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304800" y="6534150"/>
            <a:ext cx="1219200" cy="323850"/>
          </a:xfrm>
          <a:prstGeom prst="rect">
            <a:avLst/>
          </a:prstGeom>
        </p:spPr>
        <p:txBody>
          <a:bodyPr/>
          <a:lstStyle>
            <a:lvl1pPr>
              <a:defRPr>
                <a:ea typeface="新細明體" pitchFamily="18" charset="-120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7AF82153-6B14-44F5-9585-35867BB1F009}" type="slidenum">
              <a:rPr kumimoji="1" lang="en-US" altLang="zh-TW">
                <a:solidFill>
                  <a:srgbClr val="000000"/>
                </a:solidFill>
                <a:latin typeface="Garamond" pitchFamily="18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dirty="0">
              <a:solidFill>
                <a:srgbClr val="00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845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 DK BLUE  Non-Bullete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72374" cy="6647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389888"/>
            <a:ext cx="8382000" cy="4267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998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 advTm="5000"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K BLUE | SID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241674" y="1389888"/>
            <a:ext cx="5673725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9782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0063" y="1295400"/>
            <a:ext cx="3978275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30738" y="1295400"/>
            <a:ext cx="397986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  <p:transition advTm="500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500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 advTm="500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ransition advTm="500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1" name="Rectangle 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74663" y="322263"/>
            <a:ext cx="8162925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5550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95400"/>
            <a:ext cx="8110537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64" r:id="rId12"/>
    <p:sldLayoutId id="2147483765" r:id="rId13"/>
    <p:sldLayoutId id="2147483766" r:id="rId14"/>
    <p:sldLayoutId id="2147483767" r:id="rId15"/>
  </p:sldLayoutIdLst>
  <p:transition advTm="5000"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2pPr>
      <a:lvl3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3pPr>
      <a:lvl4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4pPr>
      <a:lvl5pPr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66"/>
        </a:buClr>
        <a:buSzPct val="80000"/>
        <a:buChar char="•"/>
        <a:defRPr kumimoji="1" sz="2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itchFamily="18" charset="0"/>
        <a:buChar char="–"/>
        <a:defRPr kumimoji="1"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§"/>
        <a:defRPr kumimoji="1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Times New Roman" pitchFamily="18" charset="0"/>
        <a:buChar char="–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9" name="Rectangle 7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82600" y="333375"/>
            <a:ext cx="8277225" cy="69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Title</a:t>
            </a:r>
          </a:p>
        </p:txBody>
      </p:sp>
      <p:sp>
        <p:nvSpPr>
          <p:cNvPr id="60724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3800"/>
            <a:ext cx="8229600" cy="4932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endParaRPr lang="en-US" altLang="zh-TW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61915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F7D0421B-F8DE-4834-8610-ACF36C5A5B59}" type="slidenum">
              <a:rPr lang="zh-TW" altLang="en-US" smtClean="0"/>
              <a:pPr/>
              <a:t>‹#›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27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2" r:id="rId13"/>
    <p:sldLayoutId id="2147483783" r:id="rId14"/>
    <p:sldLayoutId id="2147483784" r:id="rId15"/>
  </p:sldLayoutIdLst>
  <p:transition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2pPr>
      <a:lvl3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3pPr>
      <a:lvl4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4pPr>
      <a:lvl5pPr algn="l" rtl="0" eaLnBrk="0" fontAlgn="ctr" hangingPunct="0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5pPr>
      <a:lvl6pPr marL="4572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6pPr>
      <a:lvl7pPr marL="9144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7pPr>
      <a:lvl8pPr marL="13716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8pPr>
      <a:lvl9pPr marL="1828800" algn="l" rtl="0" eaLnBrk="1" fontAlgn="ctr" hangingPunct="1">
        <a:lnSpc>
          <a:spcPct val="85000"/>
        </a:lnSpc>
        <a:spcBef>
          <a:spcPct val="0"/>
        </a:spcBef>
        <a:spcAft>
          <a:spcPct val="0"/>
        </a:spcAft>
        <a:defRPr kumimoji="1" sz="3200" b="1">
          <a:solidFill>
            <a:schemeClr val="accent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80000"/>
        <a:buFont typeface="Wingdings" pitchFamily="2" charset="2"/>
        <a:buChar char="§"/>
        <a:defRPr kumimoji="1"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§"/>
        <a:defRPr kumimoji="1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Times New Roman" pitchFamily="18" charset="0"/>
        <a:buChar char="–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99"/>
        </a:buClr>
        <a:buSzPct val="70000"/>
        <a:buFont typeface="Wingdings" pitchFamily="2" charset="2"/>
        <a:defRPr kumimoji="1" sz="1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8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259632" y="1556792"/>
            <a:ext cx="7704856" cy="1920875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Intel AI</a:t>
            </a:r>
            <a:r>
              <a:rPr lang="en-US" altLang="zh-TW" dirty="0" smtClean="0"/>
              <a:t> </a:t>
            </a:r>
            <a:r>
              <a:rPr lang="en-US" altLang="zh-TW" dirty="0" smtClean="0"/>
              <a:t>SDK 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5295364" y="5085184"/>
            <a:ext cx="3957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rgbClr val="FFFFFF"/>
                </a:solidFill>
                <a:latin typeface="Calibri" pitchFamily="34" charset="0"/>
                <a:ea typeface="微軟正黑體" pitchFamily="34" charset="-120"/>
              </a:rPr>
              <a:t>Luke.Su</a:t>
            </a:r>
          </a:p>
          <a:p>
            <a:r>
              <a:rPr lang="en-US" altLang="zh-TW" sz="2400" dirty="0" smtClean="0">
                <a:solidFill>
                  <a:srgbClr val="FFFFFF"/>
                </a:solidFill>
                <a:latin typeface="Calibri" pitchFamily="34" charset="0"/>
                <a:ea typeface="微軟正黑體" pitchFamily="34" charset="-120"/>
              </a:rPr>
              <a:t>Embedded Computing Group</a:t>
            </a:r>
          </a:p>
          <a:p>
            <a:r>
              <a:rPr lang="en-US" altLang="zh-TW" sz="2400" dirty="0" smtClean="0">
                <a:solidFill>
                  <a:srgbClr val="FFFFFF"/>
                </a:solidFill>
                <a:latin typeface="Calibri" pitchFamily="34" charset="0"/>
                <a:ea typeface="新細明體" charset="-120"/>
              </a:rPr>
              <a:t>May, 2018</a:t>
            </a:r>
            <a:endParaRPr lang="zh-TW" altLang="en-US" sz="2400" dirty="0">
              <a:solidFill>
                <a:srgbClr val="FFFFFF"/>
              </a:solidFill>
              <a:latin typeface="Calibri" pitchFamily="34" charset="0"/>
              <a:ea typeface="新細明體" charset="-120"/>
            </a:endParaRPr>
          </a:p>
        </p:txBody>
      </p:sp>
    </p:spTree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Goals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Phase 1.</a:t>
            </a:r>
          </a:p>
          <a:p>
            <a:pPr lvl="1"/>
            <a:r>
              <a:rPr lang="en-US" altLang="zh-TW" dirty="0" smtClean="0"/>
              <a:t>Can run CPU/GPU of </a:t>
            </a:r>
            <a:r>
              <a:rPr lang="en-US" altLang="zh-TW" dirty="0"/>
              <a:t>Inference Engine </a:t>
            </a:r>
            <a:r>
              <a:rPr lang="en-US" altLang="zh-TW" dirty="0" smtClean="0"/>
              <a:t>to process on </a:t>
            </a:r>
            <a:r>
              <a:rPr lang="en-US" altLang="zh-TW" dirty="0"/>
              <a:t>A</a:t>
            </a:r>
            <a:r>
              <a:rPr lang="en-US" altLang="zh-TW" dirty="0" smtClean="0"/>
              <a:t>dvantech platform.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Future</a:t>
            </a:r>
          </a:p>
          <a:p>
            <a:pPr lvl="1"/>
            <a:r>
              <a:rPr lang="en-US" altLang="zh-TW" dirty="0" smtClean="0"/>
              <a:t>Help customer to build development CV SDK device.</a:t>
            </a:r>
          </a:p>
          <a:p>
            <a:pPr lvl="1"/>
            <a:r>
              <a:rPr lang="en-US" altLang="zh-TW" dirty="0" smtClean="0"/>
              <a:t>Using OTA update AI module.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D0421B-F8DE-4834-8610-ACF36C5A5B59}" type="slidenum">
              <a:rPr lang="zh-TW" altLang="en-US" smtClean="0"/>
              <a:pPr/>
              <a:t>10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10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005020146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What’s inside the Intel Computer Vision SDK</a:t>
            </a:r>
          </a:p>
          <a:p>
            <a:r>
              <a:rPr lang="en-US" altLang="zh-TW" sz="2800" dirty="0" smtClean="0"/>
              <a:t>Inference Engine</a:t>
            </a:r>
          </a:p>
          <a:p>
            <a:r>
              <a:rPr lang="en-US" altLang="zh-TW" sz="2800" dirty="0" smtClean="0"/>
              <a:t>Compare performance</a:t>
            </a:r>
          </a:p>
          <a:p>
            <a:r>
              <a:rPr lang="en-US" altLang="zh-TW" sz="2800" dirty="0" smtClean="0"/>
              <a:t>Batch </a:t>
            </a:r>
            <a:r>
              <a:rPr lang="en-US" altLang="zh-TW" sz="2800" dirty="0" smtClean="0"/>
              <a:t>Support</a:t>
            </a:r>
          </a:p>
          <a:p>
            <a:r>
              <a:rPr lang="en-US" altLang="zh-TW" sz="2800" dirty="0"/>
              <a:t>Intel® Integrated Performance Primitives (Intel® IPP</a:t>
            </a:r>
            <a:r>
              <a:rPr lang="en-US" altLang="zh-TW" sz="2800" dirty="0" smtClean="0"/>
              <a:t>)</a:t>
            </a:r>
          </a:p>
          <a:p>
            <a:r>
              <a:rPr lang="en-US" altLang="zh-TW" sz="2800" dirty="0" smtClean="0"/>
              <a:t>Goals</a:t>
            </a:r>
            <a:endParaRPr lang="en-US" altLang="zh-TW" sz="2800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24B122-CA01-47C5-86FA-4C58A1FF2021}" type="slidenum">
              <a:rPr lang="zh-TW" altLang="en-US" smtClean="0"/>
              <a:pPr/>
              <a:t>2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</a:t>
            </a:r>
            <a:r>
              <a:rPr lang="en-US" altLang="zh-TW" dirty="0" smtClean="0"/>
              <a:t>10</a:t>
            </a:r>
            <a:endParaRPr lang="en-US" altLang="zh-TW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D0421B-F8DE-4834-8610-ACF36C5A5B59}" type="slidenum">
              <a:rPr lang="zh-TW" altLang="en-US" smtClean="0"/>
              <a:pPr/>
              <a:t>3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</a:t>
            </a:r>
            <a:r>
              <a:rPr lang="en-US" altLang="zh-TW" dirty="0" smtClean="0"/>
              <a:t>10</a:t>
            </a:r>
            <a:endParaRPr lang="en-US" altLang="zh-TW" dirty="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98" y="980728"/>
            <a:ext cx="862058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763307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D0421B-F8DE-4834-8610-ACF36C5A5B59}" type="slidenum">
              <a:rPr lang="zh-TW" altLang="en-US" smtClean="0"/>
              <a:pPr/>
              <a:t>4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</a:t>
            </a:r>
            <a:r>
              <a:rPr lang="en-US" altLang="zh-TW" dirty="0" smtClean="0"/>
              <a:t>10</a:t>
            </a:r>
            <a:endParaRPr lang="en-US" altLang="zh-TW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Inference Engine Plugins</a:t>
            </a:r>
            <a:endParaRPr lang="zh-TW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31162"/>
            <a:ext cx="8568952" cy="3758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764704"/>
            <a:ext cx="1228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512613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2600" y="260648"/>
            <a:ext cx="8277225" cy="692150"/>
          </a:xfrm>
        </p:spPr>
        <p:txBody>
          <a:bodyPr/>
          <a:lstStyle/>
          <a:p>
            <a:r>
              <a:rPr lang="en-US" altLang="zh-TW" dirty="0"/>
              <a:t>Inference on CPU </a:t>
            </a:r>
            <a:r>
              <a:rPr lang="en-US" altLang="zh-TW" dirty="0" smtClean="0"/>
              <a:t>or GPU </a:t>
            </a:r>
            <a:r>
              <a:rPr lang="en-US" altLang="zh-TW" dirty="0"/>
              <a:t>performance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D0421B-F8DE-4834-8610-ACF36C5A5B59}" type="slidenum">
              <a:rPr lang="zh-TW" altLang="en-US" smtClean="0"/>
              <a:pPr/>
              <a:t>5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</a:t>
            </a:r>
            <a:r>
              <a:rPr lang="en-US" altLang="zh-TW" dirty="0" smtClean="0"/>
              <a:t>10</a:t>
            </a:r>
            <a:endParaRPr lang="en-US" altLang="zh-TW" dirty="0" smtClean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481" y="1268760"/>
            <a:ext cx="5339839" cy="1944157"/>
          </a:xfrm>
        </p:spPr>
      </p:pic>
      <p:sp>
        <p:nvSpPr>
          <p:cNvPr id="7" name="矩形 6"/>
          <p:cNvSpPr/>
          <p:nvPr/>
        </p:nvSpPr>
        <p:spPr bwMode="auto">
          <a:xfrm>
            <a:off x="2051720" y="2654547"/>
            <a:ext cx="1368152" cy="10801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ea typeface="新細明體" pitchFamily="18" charset="-120"/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2132011" y="3479212"/>
            <a:ext cx="5104285" cy="2714923"/>
            <a:chOff x="2566314" y="3501008"/>
            <a:chExt cx="5104285" cy="2714923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1140" y="3501008"/>
              <a:ext cx="5099459" cy="2714923"/>
            </a:xfrm>
            <a:prstGeom prst="rect">
              <a:avLst/>
            </a:prstGeom>
          </p:spPr>
        </p:pic>
        <p:sp>
          <p:nvSpPr>
            <p:cNvPr id="8" name="矩形 7"/>
            <p:cNvSpPr/>
            <p:nvPr/>
          </p:nvSpPr>
          <p:spPr bwMode="auto">
            <a:xfrm>
              <a:off x="2566314" y="5649339"/>
              <a:ext cx="1296144" cy="94001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新細明體" pitchFamily="18" charset="-120"/>
              </a:endParaRPr>
            </a:p>
          </p:txBody>
        </p:sp>
      </p:grpSp>
      <p:sp>
        <p:nvSpPr>
          <p:cNvPr id="9" name="文字方塊 8"/>
          <p:cNvSpPr txBox="1"/>
          <p:nvPr/>
        </p:nvSpPr>
        <p:spPr>
          <a:xfrm>
            <a:off x="201267" y="1477814"/>
            <a:ext cx="189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Inference on CPU</a:t>
            </a:r>
          </a:p>
          <a:p>
            <a:r>
              <a:rPr lang="en-US" altLang="zh-TW" sz="1600" dirty="0" smtClean="0"/>
              <a:t>Total time: </a:t>
            </a:r>
            <a:r>
              <a:rPr lang="en-US" altLang="zh-TW" sz="1600" b="1" dirty="0" smtClean="0"/>
              <a:t>64.5ms</a:t>
            </a:r>
            <a:endParaRPr lang="zh-TW" altLang="en-US" sz="1600" b="1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61545" y="4251899"/>
            <a:ext cx="189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Inference on GPU</a:t>
            </a:r>
          </a:p>
          <a:p>
            <a:r>
              <a:rPr lang="en-US" altLang="zh-TW" sz="1600" dirty="0"/>
              <a:t>Total time: </a:t>
            </a:r>
            <a:r>
              <a:rPr lang="en-US" altLang="zh-TW" sz="1600" b="1" dirty="0" smtClean="0"/>
              <a:t>36.1ms</a:t>
            </a:r>
            <a:endParaRPr lang="zh-TW" altLang="en-US" sz="16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495815"/>
            <a:ext cx="1519201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7524328" y="5873123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00" dirty="0" smtClean="0"/>
              <a:t>Platform: AIMB-275</a:t>
            </a:r>
          </a:p>
          <a:p>
            <a:r>
              <a:rPr lang="en-US" altLang="zh-TW" sz="1100" dirty="0" smtClean="0"/>
              <a:t>CPU: Intel Core i3-6100</a:t>
            </a:r>
            <a:endParaRPr lang="zh-TW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94938263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Batch Support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D0421B-F8DE-4834-8610-ACF36C5A5B59}" type="slidenum">
              <a:rPr lang="zh-TW" altLang="en-US" smtClean="0"/>
              <a:pPr/>
              <a:t>6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</a:t>
            </a:r>
            <a:r>
              <a:rPr lang="en-US" altLang="zh-TW" dirty="0" smtClean="0"/>
              <a:t>10</a:t>
            </a:r>
            <a:endParaRPr lang="en-US" altLang="zh-TW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6977038" cy="379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95569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Batch Support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D0421B-F8DE-4834-8610-ACF36C5A5B59}" type="slidenum">
              <a:rPr lang="zh-TW" altLang="en-US" smtClean="0"/>
              <a:pPr/>
              <a:t>7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</a:t>
            </a:r>
            <a:r>
              <a:rPr lang="en-US" altLang="zh-TW" dirty="0" smtClean="0"/>
              <a:t>10</a:t>
            </a:r>
            <a:endParaRPr lang="en-US" altLang="zh-TW" dirty="0" smtClean="0"/>
          </a:p>
        </p:txBody>
      </p:sp>
      <p:pic>
        <p:nvPicPr>
          <p:cNvPr id="4098" name="Picture 2" descr="G:\batch 1 CPU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607"/>
          <a:stretch/>
        </p:blipFill>
        <p:spPr bwMode="auto">
          <a:xfrm>
            <a:off x="533847" y="1537426"/>
            <a:ext cx="3678113" cy="189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70436" y="1537426"/>
            <a:ext cx="3689997" cy="189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G:\batch 3 CP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77"/>
          <a:stretch/>
        </p:blipFill>
        <p:spPr bwMode="auto">
          <a:xfrm>
            <a:off x="521958" y="3986482"/>
            <a:ext cx="3690002" cy="1891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G:\batch 4 CPU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473"/>
          <a:stretch/>
        </p:blipFill>
        <p:spPr bwMode="auto">
          <a:xfrm>
            <a:off x="4773885" y="3986482"/>
            <a:ext cx="3686548" cy="1890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521958" y="1196752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 inference = 51.4ms / 1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70436" y="1196752"/>
            <a:ext cx="3813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 inference = 96.3ms / 2 = 48.15ms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465970" y="3635732"/>
            <a:ext cx="3813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 inference = 142.3ms / 3 = 47.4ms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4710226" y="3635732"/>
            <a:ext cx="3813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1 inference = 178.5ms / 4 = 44.6ms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824914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Integrated Performance </a:t>
            </a:r>
            <a:r>
              <a:rPr lang="en-US" altLang="zh-TW" dirty="0" smtClean="0"/>
              <a:t>Primitives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48965"/>
            <a:ext cx="8229600" cy="4932363"/>
          </a:xfrm>
        </p:spPr>
        <p:txBody>
          <a:bodyPr/>
          <a:lstStyle/>
          <a:p>
            <a:r>
              <a:rPr lang="en-US" altLang="zh-TW" dirty="0" smtClean="0"/>
              <a:t>IPP offers </a:t>
            </a:r>
            <a:r>
              <a:rPr lang="en-US" altLang="zh-TW" dirty="0"/>
              <a:t>developers </a:t>
            </a:r>
            <a:r>
              <a:rPr lang="en-US" altLang="zh-TW" dirty="0" smtClean="0"/>
              <a:t>for </a:t>
            </a:r>
            <a:r>
              <a:rPr lang="en-US" altLang="zh-TW" dirty="0"/>
              <a:t>image processing, signal processing, and data processing  applications</a:t>
            </a:r>
            <a:endParaRPr lang="en-US" altLang="zh-TW" dirty="0" smtClean="0"/>
          </a:p>
          <a:p>
            <a:pPr marL="457200" lvl="1" indent="0">
              <a:buNone/>
            </a:pPr>
            <a:endParaRPr lang="en-US" altLang="zh-TW" b="0" dirty="0">
              <a:effectLst/>
            </a:endParaRPr>
          </a:p>
          <a:p>
            <a:r>
              <a:rPr lang="en-US" altLang="zh-TW" dirty="0" smtClean="0"/>
              <a:t>IPP </a:t>
            </a:r>
            <a:r>
              <a:rPr lang="en-US" altLang="zh-TW" dirty="0"/>
              <a:t>offers thousands of optimized functions covering frequently used fundamental </a:t>
            </a:r>
            <a:r>
              <a:rPr lang="en-US" altLang="zh-TW" dirty="0" smtClean="0"/>
              <a:t>algorithms</a:t>
            </a:r>
          </a:p>
          <a:p>
            <a:endParaRPr lang="en-US" altLang="zh-TW" dirty="0"/>
          </a:p>
          <a:p>
            <a:r>
              <a:rPr lang="en-US" altLang="zh-TW" dirty="0"/>
              <a:t>Wide range of Intel architecture</a:t>
            </a:r>
          </a:p>
          <a:p>
            <a:pPr marL="457200" lvl="1" indent="0">
              <a:buNone/>
            </a:pPr>
            <a:r>
              <a:rPr lang="en-US" altLang="zh-TW" b="0" dirty="0">
                <a:effectLst/>
              </a:rPr>
              <a:t>(Intel® Quark™, Intel Atom®, Intel® Core™, Intel® Xeon®, and Intel® Xeon Phi™ processors</a:t>
            </a:r>
            <a:r>
              <a:rPr lang="en-US" altLang="zh-TW" b="0" dirty="0" smtClean="0">
                <a:effectLst/>
              </a:rPr>
              <a:t>)</a:t>
            </a:r>
            <a:endParaRPr lang="en-US" altLang="zh-TW" b="0" dirty="0">
              <a:effectLst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D0421B-F8DE-4834-8610-ACF36C5A5B59}" type="slidenum">
              <a:rPr lang="zh-TW" altLang="en-US" smtClean="0"/>
              <a:pPr/>
              <a:t>8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10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9982113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Integrated Performance </a:t>
            </a:r>
            <a:r>
              <a:rPr lang="en-US" altLang="zh-TW" dirty="0" smtClean="0"/>
              <a:t>Primitives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Processing</a:t>
            </a:r>
          </a:p>
          <a:p>
            <a:pPr lvl="1"/>
            <a:r>
              <a:rPr lang="en-US" altLang="zh-TW" dirty="0">
                <a:effectLst/>
              </a:rPr>
              <a:t>Transform </a:t>
            </a:r>
            <a:r>
              <a:rPr lang="en-US" altLang="zh-TW" dirty="0" smtClean="0">
                <a:effectLst/>
              </a:rPr>
              <a:t>Functions : DFT</a:t>
            </a:r>
            <a:r>
              <a:rPr lang="en-US" altLang="zh-TW" dirty="0">
                <a:effectLst/>
              </a:rPr>
              <a:t>, </a:t>
            </a:r>
            <a:r>
              <a:rPr lang="en-US" altLang="zh-TW" dirty="0" smtClean="0">
                <a:effectLst/>
              </a:rPr>
              <a:t>FFT</a:t>
            </a:r>
          </a:p>
          <a:p>
            <a:pPr lvl="1"/>
            <a:r>
              <a:rPr lang="en-US" altLang="zh-TW" dirty="0">
                <a:effectLst/>
              </a:rPr>
              <a:t>Filtering </a:t>
            </a:r>
            <a:r>
              <a:rPr lang="en-US" altLang="zh-TW" dirty="0" smtClean="0">
                <a:effectLst/>
              </a:rPr>
              <a:t>Functions : Convolution</a:t>
            </a:r>
            <a:r>
              <a:rPr lang="en-US" altLang="zh-TW" dirty="0">
                <a:effectLst/>
              </a:rPr>
              <a:t>, </a:t>
            </a:r>
            <a:r>
              <a:rPr lang="en-US" altLang="zh-TW" dirty="0" smtClean="0">
                <a:effectLst/>
              </a:rPr>
              <a:t>Filtering</a:t>
            </a:r>
          </a:p>
          <a:p>
            <a:pPr lvl="1"/>
            <a:endParaRPr lang="en-US" altLang="zh-TW" dirty="0">
              <a:effectLst/>
            </a:endParaRPr>
          </a:p>
          <a:p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Compression</a:t>
            </a:r>
          </a:p>
          <a:p>
            <a:pPr lvl="1"/>
            <a:r>
              <a:rPr lang="en-US" altLang="zh-TW" sz="1800" dirty="0" smtClean="0">
                <a:effectLst/>
              </a:rPr>
              <a:t>Dictionary-Based Compression Functions : Lempel-Ziv-</a:t>
            </a:r>
            <a:r>
              <a:rPr lang="en-US" altLang="zh-TW" sz="1800" dirty="0" err="1" smtClean="0">
                <a:effectLst/>
              </a:rPr>
              <a:t>Storer</a:t>
            </a:r>
            <a:r>
              <a:rPr lang="en-US" altLang="zh-TW" sz="1800" dirty="0" smtClean="0">
                <a:effectLst/>
              </a:rPr>
              <a:t>-Szymanski </a:t>
            </a:r>
            <a:r>
              <a:rPr lang="en-US" altLang="zh-TW" sz="1800" dirty="0">
                <a:effectLst/>
              </a:rPr>
              <a:t>(LZSS), LZ77 </a:t>
            </a:r>
            <a:r>
              <a:rPr lang="en-US" altLang="zh-TW" sz="1800" dirty="0" smtClean="0">
                <a:effectLst/>
              </a:rPr>
              <a:t>(</a:t>
            </a:r>
            <a:r>
              <a:rPr lang="en-US" altLang="zh-TW" sz="1800" dirty="0" err="1">
                <a:effectLst/>
              </a:rPr>
              <a:t>Zlib</a:t>
            </a:r>
            <a:r>
              <a:rPr lang="en-US" altLang="zh-TW" sz="1800" dirty="0">
                <a:effectLst/>
              </a:rPr>
              <a:t>), </a:t>
            </a:r>
            <a:r>
              <a:rPr lang="en-US" altLang="zh-TW" sz="1800" dirty="0" smtClean="0">
                <a:effectLst/>
              </a:rPr>
              <a:t>Lempel-</a:t>
            </a:r>
            <a:r>
              <a:rPr lang="en-US" altLang="zh-TW" sz="1800" dirty="0" err="1" smtClean="0">
                <a:effectLst/>
              </a:rPr>
              <a:t>Zib</a:t>
            </a:r>
            <a:r>
              <a:rPr lang="en-US" altLang="zh-TW" sz="1800" dirty="0" smtClean="0">
                <a:effectLst/>
              </a:rPr>
              <a:t>-</a:t>
            </a:r>
            <a:r>
              <a:rPr lang="en-US" altLang="zh-TW" sz="1800" dirty="0" err="1" smtClean="0">
                <a:effectLst/>
              </a:rPr>
              <a:t>Oberhumer</a:t>
            </a:r>
            <a:r>
              <a:rPr lang="en-US" altLang="zh-TW" sz="1800" dirty="0" smtClean="0">
                <a:effectLst/>
              </a:rPr>
              <a:t> </a:t>
            </a:r>
            <a:r>
              <a:rPr lang="en-US" altLang="zh-TW" sz="1800" dirty="0">
                <a:effectLst/>
              </a:rPr>
              <a:t>(</a:t>
            </a:r>
            <a:r>
              <a:rPr lang="en-US" altLang="zh-TW" sz="1800" dirty="0" smtClean="0">
                <a:effectLst/>
              </a:rPr>
              <a:t>LZO)</a:t>
            </a:r>
          </a:p>
          <a:p>
            <a:pPr lvl="1"/>
            <a:r>
              <a:rPr lang="en-US" altLang="zh-TW" sz="1800" dirty="0">
                <a:effectLst/>
              </a:rPr>
              <a:t>BWT-Based Compression </a:t>
            </a:r>
            <a:r>
              <a:rPr lang="en-US" altLang="zh-TW" sz="1800" dirty="0" smtClean="0">
                <a:effectLst/>
              </a:rPr>
              <a:t>Functions : bzip2</a:t>
            </a:r>
            <a:endParaRPr lang="en-US" altLang="zh-TW" sz="1800" dirty="0">
              <a:effectLst/>
            </a:endParaRPr>
          </a:p>
          <a:p>
            <a:endParaRPr lang="en-US" altLang="zh-TW" sz="2200" dirty="0" smtClean="0">
              <a:effectLst/>
            </a:endParaRPr>
          </a:p>
          <a:p>
            <a:r>
              <a:rPr lang="en-US" altLang="zh-TW" dirty="0"/>
              <a:t>Image Processing</a:t>
            </a:r>
          </a:p>
          <a:p>
            <a:pPr lvl="1"/>
            <a:r>
              <a:rPr lang="en-US" altLang="zh-TW" dirty="0">
                <a:effectLst/>
              </a:rPr>
              <a:t>Image Statistics Functions : Integral, </a:t>
            </a:r>
            <a:r>
              <a:rPr lang="en-US" altLang="zh-TW" dirty="0" err="1">
                <a:effectLst/>
              </a:rPr>
              <a:t>SqrIntegral</a:t>
            </a:r>
            <a:r>
              <a:rPr lang="en-US" altLang="zh-TW" dirty="0">
                <a:effectLst/>
              </a:rPr>
              <a:t>, histogram</a:t>
            </a:r>
          </a:p>
          <a:p>
            <a:endParaRPr lang="en-US" altLang="zh-TW" sz="2200" dirty="0" smtClean="0">
              <a:effectLst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7D0421B-F8DE-4834-8610-ACF36C5A5B59}" type="slidenum">
              <a:rPr lang="zh-TW" altLang="en-US" smtClean="0"/>
              <a:pPr/>
              <a:t>9</a:t>
            </a:fld>
            <a:r>
              <a:rPr lang="zh-TW" altLang="en-US" dirty="0" smtClean="0"/>
              <a:t> </a:t>
            </a:r>
            <a:r>
              <a:rPr lang="en-US" altLang="zh-TW" dirty="0" smtClean="0"/>
              <a:t>/ 10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71892416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9_自訂設計">
  <a:themeElements>
    <a:clrScheme name="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自訂設計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Windows Embedded OS Family introduction</Template>
  <TotalTime>19659</TotalTime>
  <Words>271</Words>
  <Application>Microsoft Office PowerPoint</Application>
  <PresentationFormat>如螢幕大小 (4:3)</PresentationFormat>
  <Paragraphs>61</Paragraphs>
  <Slides>10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Stream</vt:lpstr>
      <vt:lpstr>9_自訂設計</vt:lpstr>
      <vt:lpstr>Intel AI SDK </vt:lpstr>
      <vt:lpstr>Outline</vt:lpstr>
      <vt:lpstr>PowerPoint 簡報</vt:lpstr>
      <vt:lpstr>Inference Engine Plugins</vt:lpstr>
      <vt:lpstr>Inference on CPU or GPU performance</vt:lpstr>
      <vt:lpstr>Batch Support</vt:lpstr>
      <vt:lpstr>Batch Support</vt:lpstr>
      <vt:lpstr>Integrated Performance Primitives</vt:lpstr>
      <vt:lpstr>Integrated Performance Primitives</vt:lpstr>
      <vt:lpstr>Goals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ODBC Handler Project</dc:title>
  <dc:creator>Luke.Su</dc:creator>
  <cp:lastModifiedBy>Luke.Su</cp:lastModifiedBy>
  <cp:revision>636</cp:revision>
  <cp:lastPrinted>2015-05-12T04:25:31Z</cp:lastPrinted>
  <dcterms:modified xsi:type="dcterms:W3CDTF">2018-05-16T01:56:15Z</dcterms:modified>
</cp:coreProperties>
</file>