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6" r:id="rId1"/>
  </p:sldMasterIdLst>
  <p:notesMasterIdLst>
    <p:notesMasterId r:id="rId16"/>
  </p:notesMasterIdLst>
  <p:handoutMasterIdLst>
    <p:handoutMasterId r:id="rId17"/>
  </p:handoutMasterIdLst>
  <p:sldIdLst>
    <p:sldId id="524" r:id="rId2"/>
    <p:sldId id="558" r:id="rId3"/>
    <p:sldId id="567" r:id="rId4"/>
    <p:sldId id="556" r:id="rId5"/>
    <p:sldId id="557" r:id="rId6"/>
    <p:sldId id="562" r:id="rId7"/>
    <p:sldId id="529" r:id="rId8"/>
    <p:sldId id="564" r:id="rId9"/>
    <p:sldId id="565" r:id="rId10"/>
    <p:sldId id="568" r:id="rId11"/>
    <p:sldId id="569" r:id="rId12"/>
    <p:sldId id="563" r:id="rId13"/>
    <p:sldId id="566" r:id="rId14"/>
    <p:sldId id="523" r:id="rId15"/>
  </p:sldIdLst>
  <p:sldSz cx="9144000" cy="5143500" type="screen16x9"/>
  <p:notesSz cx="7099300" cy="10234613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Garamond" panose="02020404030301010803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Garamond" panose="02020404030301010803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Garamond" panose="02020404030301010803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Garamond" panose="02020404030301010803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Garamond" panose="02020404030301010803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Garamond" panose="02020404030301010803" pitchFamily="18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Garamond" panose="02020404030301010803" pitchFamily="18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Garamond" panose="02020404030301010803" pitchFamily="18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Garamond" panose="02020404030301010803" pitchFamily="18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FFFF99"/>
    <a:srgbClr val="FFFF66"/>
    <a:srgbClr val="FAA40A"/>
    <a:srgbClr val="000099"/>
    <a:srgbClr val="004280"/>
    <a:srgbClr val="3366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05" autoAdjust="0"/>
    <p:restoredTop sz="95332" autoAdjust="0"/>
  </p:normalViewPr>
  <p:slideViewPr>
    <p:cSldViewPr snapToGrid="0">
      <p:cViewPr varScale="1">
        <p:scale>
          <a:sx n="152" d="100"/>
          <a:sy n="152" d="100"/>
        </p:scale>
        <p:origin x="600" y="13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2184" y="-114"/>
      </p:cViewPr>
      <p:guideLst>
        <p:guide orient="horz" pos="3223"/>
        <p:guide pos="22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sz="13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sz="13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5706236B-6576-4B3D-A3AB-C59AEC53896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14312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sz="13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sz="13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4AFF815F-C9EA-4E96-8259-916526B0245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695810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9DE2DFEE-9176-4369-8591-518FDE3A2ED2}" type="slidenum">
              <a:rPr lang="en-US" altLang="zh-TW" sz="1300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1</a:t>
            </a:fld>
            <a:endParaRPr lang="en-US" altLang="zh-TW" sz="1300" smtClean="0">
              <a:latin typeface="Garamond" panose="02020404030301010803" pitchFamily="18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94707" y="1596488"/>
            <a:ext cx="6400800" cy="1314450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kumimoji="1" lang="zh-TW" altLang="en-US" sz="4000" b="1" kern="0" baseline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34985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5404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內容版面配置區 5"/>
          <p:cNvSpPr>
            <a:spLocks noGrp="1"/>
          </p:cNvSpPr>
          <p:nvPr>
            <p:ph idx="1"/>
          </p:nvPr>
        </p:nvSpPr>
        <p:spPr>
          <a:xfrm>
            <a:off x="457200" y="936625"/>
            <a:ext cx="8229600" cy="3575050"/>
          </a:xfr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endParaRPr lang="en-US" altLang="zh-TW" dirty="0" smtClean="0"/>
          </a:p>
        </p:txBody>
      </p:sp>
      <p:sp>
        <p:nvSpPr>
          <p:cNvPr id="9" name="標題 4"/>
          <p:cNvSpPr>
            <a:spLocks noGrp="1"/>
          </p:cNvSpPr>
          <p:nvPr>
            <p:ph type="title"/>
          </p:nvPr>
        </p:nvSpPr>
        <p:spPr>
          <a:xfrm>
            <a:off x="457200" y="87313"/>
            <a:ext cx="8229600" cy="75565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9856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000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圖片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3968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974725"/>
            <a:ext cx="822960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ea typeface="新細明體" charset="-120"/>
              </a:defRPr>
            </a:lvl1pPr>
          </a:lstStyle>
          <a:p>
            <a:pPr>
              <a:defRPr/>
            </a:pPr>
            <a:fld id="{BF69DFC0-C867-4B71-8991-875B3166D967}" type="datetimeFigureOut">
              <a:rPr lang="zh-TW" altLang="en-US"/>
              <a:pPr>
                <a:defRPr/>
              </a:pPr>
              <a:t>2019/4/9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D0CAAF8-9D54-4418-B1A4-09153240720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6" r:id="rId1"/>
    <p:sldLayoutId id="2147484427" r:id="rId2"/>
    <p:sldLayoutId id="2147484428" r:id="rId3"/>
    <p:sldLayoutId id="2147484429" r:id="rId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新細明體" panose="02020500000000000000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新細明體" panose="02020500000000000000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新細明體" panose="02020500000000000000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微軟正黑體" pitchFamily="34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微軟正黑體" pitchFamily="34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微軟正黑體" pitchFamily="34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kubeedge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95325" y="1597025"/>
            <a:ext cx="6400800" cy="1314450"/>
          </a:xfrm>
        </p:spPr>
        <p:txBody>
          <a:bodyPr/>
          <a:lstStyle/>
          <a:p>
            <a:pPr>
              <a:defRPr/>
            </a:pPr>
            <a:r>
              <a:rPr lang="en-US" altLang="zh-TW" dirty="0" err="1" smtClean="0"/>
              <a:t>KubeEdge</a:t>
            </a:r>
            <a:r>
              <a:rPr lang="en-US" altLang="zh-TW" dirty="0" smtClean="0"/>
              <a:t> </a:t>
            </a:r>
            <a:endParaRPr lang="en-US" altLang="zh-TW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77875" y="3887788"/>
            <a:ext cx="3794125" cy="315912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SzPct val="80000"/>
              <a:buFontTx/>
              <a:buNone/>
              <a:defRPr kumimoji="1" sz="1800" b="1">
                <a:solidFill>
                  <a:srgbClr val="0070C0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Times New Roman" pitchFamily="18" charset="0"/>
              <a:buChar char="–"/>
              <a:defRPr kumimoji="1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§"/>
              <a:defRPr kumimoji="1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Times New Roman" pitchFamily="18" charset="0"/>
              <a:buChar char="–"/>
              <a:defRPr kumimoji="1" sz="1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defRPr kumimoji="1" sz="1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defRPr kumimoji="1" sz="1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defRPr kumimoji="1" sz="1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defRPr kumimoji="1" sz="1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defRPr kumimoji="1" sz="1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altLang="zh-TW" sz="2000" kern="0" dirty="0" smtClean="0">
                <a:latin typeface="+mj-lt"/>
                <a:cs typeface="Times New Roman" panose="02020603050405020304" pitchFamily="18" charset="0"/>
              </a:rPr>
              <a:t>Introduction</a:t>
            </a:r>
          </a:p>
          <a:p>
            <a:pPr>
              <a:defRPr/>
            </a:pPr>
            <a:r>
              <a:rPr lang="en-US" altLang="zh-TW" sz="1600" b="0" dirty="0" smtClean="0">
                <a:solidFill>
                  <a:schemeClr val="tx1"/>
                </a:solidFill>
              </a:rPr>
              <a:t>Eric.Liang, ESS-</a:t>
            </a:r>
            <a:r>
              <a:rPr lang="en-US" altLang="zh-TW" sz="1600" b="0" dirty="0" err="1" smtClean="0">
                <a:solidFill>
                  <a:schemeClr val="tx1"/>
                </a:solidFill>
              </a:rPr>
              <a:t>EdgeSense</a:t>
            </a:r>
            <a:r>
              <a:rPr lang="en-US" altLang="zh-TW" sz="1600" b="0" dirty="0" smtClean="0">
                <a:solidFill>
                  <a:schemeClr val="tx1"/>
                </a:solidFill>
              </a:rPr>
              <a:t>, Embedded-</a:t>
            </a:r>
            <a:r>
              <a:rPr lang="en-US" altLang="zh-TW" sz="1600" b="0" dirty="0" err="1" smtClean="0">
                <a:solidFill>
                  <a:schemeClr val="tx1"/>
                </a:solidFill>
              </a:rPr>
              <a:t>IoT</a:t>
            </a:r>
            <a:endParaRPr lang="en-US" altLang="zh-TW" sz="1600" b="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altLang="zh-TW" sz="1600" b="0" dirty="0" smtClean="0">
                <a:solidFill>
                  <a:schemeClr val="tx1"/>
                </a:solidFill>
              </a:rPr>
              <a:t>2019/03/26</a:t>
            </a:r>
            <a:endParaRPr lang="en-US" altLang="zh-TW" sz="16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內容版面配置區 5"/>
          <p:cNvSpPr>
            <a:spLocks noGrp="1"/>
          </p:cNvSpPr>
          <p:nvPr>
            <p:ph idx="1"/>
          </p:nvPr>
        </p:nvSpPr>
        <p:spPr>
          <a:xfrm>
            <a:off x="457200" y="776604"/>
            <a:ext cx="8458200" cy="4123056"/>
          </a:xfrm>
        </p:spPr>
        <p:txBody>
          <a:bodyPr/>
          <a:lstStyle/>
          <a:p>
            <a:pPr marL="342900" indent="-342900" eaLnBrk="1" hangingPunct="1">
              <a:buFont typeface="Arial" charset="0"/>
              <a:buChar char="•"/>
            </a:pPr>
            <a:endParaRPr lang="en-US" altLang="zh-TW" sz="2000" dirty="0" smtClean="0">
              <a:solidFill>
                <a:srgbClr val="FF0000"/>
              </a:solidFill>
            </a:endParaRPr>
          </a:p>
          <a:p>
            <a:pPr marL="342900" indent="-342900" eaLnBrk="1" hangingPunct="1">
              <a:buFont typeface="Arial" charset="0"/>
              <a:buChar char="•"/>
            </a:pPr>
            <a:endParaRPr lang="en-US" altLang="zh-TW" sz="2000" dirty="0" smtClean="0">
              <a:solidFill>
                <a:srgbClr val="FF0000"/>
              </a:solidFill>
            </a:endParaRPr>
          </a:p>
          <a:p>
            <a:pPr marL="342900" indent="-342900" eaLnBrk="1" hangingPunct="1">
              <a:buFont typeface="Arial" charset="0"/>
              <a:buChar char="•"/>
            </a:pPr>
            <a:endParaRPr lang="en-US" altLang="zh-TW" sz="2000" dirty="0"/>
          </a:p>
          <a:p>
            <a:pPr eaLnBrk="1" hangingPunct="1"/>
            <a:endParaRPr lang="en-US" altLang="zh-TW" sz="2000" dirty="0" smtClean="0"/>
          </a:p>
          <a:p>
            <a:pPr eaLnBrk="1" hangingPunct="1"/>
            <a:endParaRPr lang="en-US" altLang="zh-TW" sz="2000" dirty="0" smtClean="0"/>
          </a:p>
          <a:p>
            <a:pPr eaLnBrk="1" hangingPunct="1"/>
            <a:endParaRPr lang="zh-TW" altLang="en-US" sz="2000" dirty="0" smtClean="0"/>
          </a:p>
        </p:txBody>
      </p:sp>
      <p:sp>
        <p:nvSpPr>
          <p:cNvPr id="2" name="標題 4"/>
          <p:cNvSpPr>
            <a:spLocks noGrp="1"/>
          </p:cNvSpPr>
          <p:nvPr>
            <p:ph type="title"/>
          </p:nvPr>
        </p:nvSpPr>
        <p:spPr>
          <a:xfrm>
            <a:off x="457200" y="87313"/>
            <a:ext cx="8229600" cy="43473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2800" kern="0" dirty="0">
                <a:solidFill>
                  <a:srgbClr val="003366"/>
                </a:solidFill>
                <a:cs typeface="Arial" panose="020B0604020202020204" pitchFamily="34" charset="0"/>
              </a:rPr>
              <a:t>D</a:t>
            </a:r>
            <a:r>
              <a:rPr lang="en-US" altLang="zh-TW" sz="2800" kern="0" dirty="0" smtClean="0">
                <a:solidFill>
                  <a:srgbClr val="003366"/>
                </a:solidFill>
                <a:cs typeface="Arial" panose="020B0604020202020204" pitchFamily="34" charset="0"/>
              </a:rPr>
              <a:t>eployment a Node &amp; Pod</a:t>
            </a:r>
            <a:endParaRPr lang="zh-TW" altLang="en-US" sz="2800" kern="0" dirty="0">
              <a:solidFill>
                <a:srgbClr val="003366"/>
              </a:solidFill>
              <a:cs typeface="Arial" panose="020B0604020202020204" pitchFamily="34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32460" y="496222"/>
            <a:ext cx="2549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 smtClean="0">
                <a:solidFill>
                  <a:srgbClr val="FF0000"/>
                </a:solidFill>
              </a:rPr>
              <a:t>Edge Controller Log</a:t>
            </a:r>
            <a:endParaRPr lang="zh-TW" altLang="en-US" sz="1400" b="1" dirty="0">
              <a:solidFill>
                <a:srgbClr val="FF000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60" y="820522"/>
            <a:ext cx="8879080" cy="1893937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75675" y="2749650"/>
            <a:ext cx="2549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 smtClean="0">
                <a:solidFill>
                  <a:srgbClr val="FF0000"/>
                </a:solidFill>
              </a:rPr>
              <a:t>Deployment a k8s Node </a:t>
            </a:r>
            <a:endParaRPr lang="zh-TW" altLang="en-US" sz="1400" b="1" dirty="0">
              <a:solidFill>
                <a:srgbClr val="FF0000"/>
              </a:solidFill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132460" y="3074160"/>
            <a:ext cx="6772837" cy="342595"/>
            <a:chOff x="182909" y="3757777"/>
            <a:chExt cx="8134350" cy="590550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2909" y="3757777"/>
              <a:ext cx="8134350" cy="590550"/>
            </a:xfrm>
            <a:prstGeom prst="rect">
              <a:avLst/>
            </a:prstGeom>
          </p:spPr>
        </p:pic>
        <p:cxnSp>
          <p:nvCxnSpPr>
            <p:cNvPr id="7" name="直線接點 6"/>
            <p:cNvCxnSpPr/>
            <p:nvPr/>
          </p:nvCxnSpPr>
          <p:spPr>
            <a:xfrm>
              <a:off x="182909" y="4147644"/>
              <a:ext cx="3790001" cy="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圖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460" y="3837596"/>
            <a:ext cx="7151209" cy="1176122"/>
          </a:xfrm>
          <a:prstGeom prst="rect">
            <a:avLst/>
          </a:prstGeom>
        </p:spPr>
      </p:pic>
      <p:sp>
        <p:nvSpPr>
          <p:cNvPr id="17" name="文字方塊 16"/>
          <p:cNvSpPr txBox="1"/>
          <p:nvPr/>
        </p:nvSpPr>
        <p:spPr>
          <a:xfrm>
            <a:off x="75675" y="3539119"/>
            <a:ext cx="2962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 smtClean="0">
                <a:solidFill>
                  <a:srgbClr val="FF0000"/>
                </a:solidFill>
              </a:rPr>
              <a:t>Deployment a </a:t>
            </a:r>
            <a:r>
              <a:rPr lang="en-US" altLang="zh-TW" sz="1400" b="1" dirty="0" err="1" smtClean="0">
                <a:solidFill>
                  <a:srgbClr val="FF0000"/>
                </a:solidFill>
              </a:rPr>
              <a:t>nginx</a:t>
            </a:r>
            <a:r>
              <a:rPr lang="en-US" altLang="zh-TW" sz="1400" b="1" dirty="0" smtClean="0">
                <a:solidFill>
                  <a:srgbClr val="FF0000"/>
                </a:solidFill>
              </a:rPr>
              <a:t> pod</a:t>
            </a:r>
            <a:endParaRPr lang="zh-TW" alt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9916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4"/>
          <p:cNvSpPr>
            <a:spLocks noGrp="1"/>
          </p:cNvSpPr>
          <p:nvPr>
            <p:ph type="title"/>
          </p:nvPr>
        </p:nvSpPr>
        <p:spPr>
          <a:xfrm>
            <a:off x="342900" y="87313"/>
            <a:ext cx="8343900" cy="55276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2800" kern="0" dirty="0" smtClean="0">
                <a:solidFill>
                  <a:srgbClr val="003366"/>
                </a:solidFill>
                <a:cs typeface="Arial" panose="020B0604020202020204" pitchFamily="34" charset="0"/>
              </a:rPr>
              <a:t>Release</a:t>
            </a:r>
            <a:endParaRPr lang="zh-TW" altLang="en-US" sz="2800" kern="0" dirty="0">
              <a:solidFill>
                <a:srgbClr val="003366"/>
              </a:solidFill>
              <a:cs typeface="Arial" panose="020B0604020202020204" pitchFamily="34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" y="1181100"/>
            <a:ext cx="4320540" cy="285936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00" y="1243687"/>
            <a:ext cx="4754880" cy="279678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082187" y="2497002"/>
            <a:ext cx="598626" cy="3695517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7437" y="4581487"/>
            <a:ext cx="923925" cy="21907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1663" y="4525011"/>
            <a:ext cx="723900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2073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5740" y="842962"/>
            <a:ext cx="8884920" cy="4170997"/>
          </a:xfrm>
        </p:spPr>
        <p:txBody>
          <a:bodyPr/>
          <a:lstStyle/>
          <a:p>
            <a:r>
              <a:rPr lang="en-US" altLang="zh-TW" sz="1400" dirty="0">
                <a:solidFill>
                  <a:srgbClr val="0070C0"/>
                </a:solidFill>
              </a:rPr>
              <a:t>Release 1.0</a:t>
            </a:r>
          </a:p>
          <a:p>
            <a:r>
              <a:rPr lang="en-US" altLang="zh-TW" sz="1400" dirty="0" err="1"/>
              <a:t>KubeEdge</a:t>
            </a:r>
            <a:r>
              <a:rPr lang="en-US" altLang="zh-TW" sz="1400" dirty="0"/>
              <a:t> will provide the fundamental infrastructure and basic functionalities for IOT/Edge workload. This includes: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 smtClean="0"/>
              <a:t>K8s </a:t>
            </a:r>
            <a:r>
              <a:rPr lang="en-US" altLang="zh-TW" sz="1400" dirty="0"/>
              <a:t>Application deployment through </a:t>
            </a:r>
            <a:r>
              <a:rPr lang="en-US" altLang="zh-TW" sz="1400" dirty="0" err="1"/>
              <a:t>kubectl</a:t>
            </a:r>
            <a:r>
              <a:rPr lang="en-US" altLang="zh-TW" sz="1400" dirty="0"/>
              <a:t> from Cloud to Edge </a:t>
            </a:r>
            <a:r>
              <a:rPr lang="en-US" altLang="zh-TW" sz="1400" dirty="0" smtClean="0"/>
              <a:t>node(s)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 smtClean="0"/>
              <a:t>K8s </a:t>
            </a:r>
            <a:r>
              <a:rPr lang="en-US" altLang="zh-TW" sz="1400" dirty="0" err="1"/>
              <a:t>configmap</a:t>
            </a:r>
            <a:r>
              <a:rPr lang="en-US" altLang="zh-TW" sz="1400" dirty="0"/>
              <a:t>, secret deployment through </a:t>
            </a:r>
            <a:r>
              <a:rPr lang="en-US" altLang="zh-TW" sz="1400" dirty="0" err="1"/>
              <a:t>kubectl</a:t>
            </a:r>
            <a:r>
              <a:rPr lang="en-US" altLang="zh-TW" sz="1400" dirty="0"/>
              <a:t> from Cloud to Edge node(s) and their applications in </a:t>
            </a:r>
            <a:r>
              <a:rPr lang="en-US" altLang="zh-TW" sz="1400" dirty="0" smtClean="0"/>
              <a:t>Pod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 smtClean="0"/>
              <a:t>Bi-directional </a:t>
            </a:r>
            <a:r>
              <a:rPr lang="en-US" altLang="zh-TW" sz="1400" dirty="0"/>
              <a:t>and multiplex network communication between Cloud and edge </a:t>
            </a:r>
            <a:r>
              <a:rPr lang="en-US" altLang="zh-TW" sz="1400" dirty="0" smtClean="0"/>
              <a:t>nodes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 smtClean="0"/>
              <a:t>K8s </a:t>
            </a:r>
            <a:r>
              <a:rPr lang="en-US" altLang="zh-TW" sz="1400" dirty="0"/>
              <a:t>Pod and Node status querying with </a:t>
            </a:r>
            <a:r>
              <a:rPr lang="en-US" altLang="zh-TW" sz="1400" dirty="0" err="1"/>
              <a:t>kubectl</a:t>
            </a:r>
            <a:r>
              <a:rPr lang="en-US" altLang="zh-TW" sz="1400" dirty="0"/>
              <a:t> at Cloud with data collected/reported from </a:t>
            </a:r>
            <a:r>
              <a:rPr lang="en-US" altLang="zh-TW" sz="1400" dirty="0" smtClean="0"/>
              <a:t>Edge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 smtClean="0">
                <a:solidFill>
                  <a:srgbClr val="FF0000"/>
                </a:solidFill>
              </a:rPr>
              <a:t>Edge </a:t>
            </a:r>
            <a:r>
              <a:rPr lang="en-US" altLang="zh-TW" sz="1400" dirty="0">
                <a:solidFill>
                  <a:srgbClr val="FF0000"/>
                </a:solidFill>
              </a:rPr>
              <a:t>node autonomy </a:t>
            </a:r>
            <a:r>
              <a:rPr lang="en-US" altLang="zh-TW" sz="1400" dirty="0"/>
              <a:t>when its getting offline and recover </a:t>
            </a:r>
            <a:r>
              <a:rPr lang="en-US" altLang="zh-TW" sz="1400" dirty="0">
                <a:solidFill>
                  <a:srgbClr val="FF0000"/>
                </a:solidFill>
              </a:rPr>
              <a:t>post reconnection </a:t>
            </a:r>
            <a:r>
              <a:rPr lang="en-US" altLang="zh-TW" sz="1400" dirty="0"/>
              <a:t>to </a:t>
            </a:r>
            <a:r>
              <a:rPr lang="en-US" altLang="zh-TW" sz="1400" dirty="0" smtClean="0"/>
              <a:t>Cloud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 smtClean="0"/>
              <a:t>Device </a:t>
            </a:r>
            <a:r>
              <a:rPr lang="en-US" altLang="zh-TW" sz="1400" dirty="0"/>
              <a:t>twin and </a:t>
            </a:r>
            <a:r>
              <a:rPr lang="en-US" altLang="zh-TW" sz="1400" dirty="0">
                <a:solidFill>
                  <a:srgbClr val="FF0000"/>
                </a:solidFill>
              </a:rPr>
              <a:t>MQTT protocol for IOT devices talking to Edge </a:t>
            </a:r>
            <a:r>
              <a:rPr lang="en-US" altLang="zh-TW" sz="1400" dirty="0" smtClean="0">
                <a:solidFill>
                  <a:srgbClr val="FF0000"/>
                </a:solidFill>
              </a:rPr>
              <a:t>node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1400" dirty="0"/>
          </a:p>
          <a:p>
            <a:r>
              <a:rPr lang="en-US" altLang="zh-TW" sz="1400" dirty="0">
                <a:solidFill>
                  <a:srgbClr val="0070C0"/>
                </a:solidFill>
              </a:rPr>
              <a:t>Release 2.0 and Future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/>
              <a:t>Build service mesh with </a:t>
            </a:r>
            <a:r>
              <a:rPr lang="en-US" altLang="zh-TW" sz="1400" dirty="0" err="1"/>
              <a:t>KubeEdge</a:t>
            </a:r>
            <a:r>
              <a:rPr lang="en-US" altLang="zh-TW" sz="1400" dirty="0"/>
              <a:t> and </a:t>
            </a:r>
            <a:r>
              <a:rPr lang="en-US" altLang="zh-TW" sz="1400" dirty="0" err="1" smtClean="0"/>
              <a:t>Istio</a:t>
            </a:r>
            <a:endParaRPr lang="en-US" altLang="zh-TW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 smtClean="0"/>
              <a:t>Enable </a:t>
            </a:r>
            <a:r>
              <a:rPr lang="en-US" altLang="zh-TW" sz="1400" dirty="0"/>
              <a:t>function as a service at </a:t>
            </a:r>
            <a:r>
              <a:rPr lang="en-US" altLang="zh-TW" sz="1400" dirty="0" smtClean="0"/>
              <a:t>Edge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 smtClean="0"/>
              <a:t>Support </a:t>
            </a:r>
            <a:r>
              <a:rPr lang="en-US" altLang="zh-TW" sz="1400" dirty="0"/>
              <a:t>more types of </a:t>
            </a:r>
            <a:r>
              <a:rPr lang="en-US" altLang="zh-TW" sz="1400" dirty="0">
                <a:solidFill>
                  <a:srgbClr val="FF0000"/>
                </a:solidFill>
              </a:rPr>
              <a:t>device protocols to Edge node </a:t>
            </a:r>
            <a:r>
              <a:rPr lang="en-US" altLang="zh-TW" sz="1400" dirty="0" err="1">
                <a:solidFill>
                  <a:srgbClr val="FF0000"/>
                </a:solidFill>
              </a:rPr>
              <a:t>sunch</a:t>
            </a:r>
            <a:r>
              <a:rPr lang="en-US" altLang="zh-TW" sz="1400" dirty="0">
                <a:solidFill>
                  <a:srgbClr val="FF0000"/>
                </a:solidFill>
              </a:rPr>
              <a:t> as AMQP, </a:t>
            </a:r>
            <a:r>
              <a:rPr lang="en-US" altLang="zh-TW" sz="1400" dirty="0" err="1">
                <a:solidFill>
                  <a:srgbClr val="FF0000"/>
                </a:solidFill>
              </a:rPr>
              <a:t>BlueTooth</a:t>
            </a:r>
            <a:r>
              <a:rPr lang="en-US" altLang="zh-TW" sz="1400" dirty="0">
                <a:solidFill>
                  <a:srgbClr val="FF0000"/>
                </a:solidFill>
              </a:rPr>
              <a:t>, ZigBee, </a:t>
            </a:r>
            <a:r>
              <a:rPr lang="en-US" altLang="zh-TW" sz="1400" dirty="0" smtClean="0">
                <a:solidFill>
                  <a:srgbClr val="FF0000"/>
                </a:solidFill>
              </a:rPr>
              <a:t>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 smtClean="0"/>
              <a:t>Evaluate </a:t>
            </a:r>
            <a:r>
              <a:rPr lang="en-US" altLang="zh-TW" sz="1400" dirty="0"/>
              <a:t>and enable super large scale of </a:t>
            </a:r>
            <a:r>
              <a:rPr lang="en-US" altLang="zh-TW" sz="1400" dirty="0">
                <a:solidFill>
                  <a:srgbClr val="FF0000"/>
                </a:solidFill>
              </a:rPr>
              <a:t>Edge clusters with thousands of Edge nodes and millions of </a:t>
            </a:r>
            <a:r>
              <a:rPr lang="en-US" altLang="zh-TW" sz="1400" dirty="0" smtClean="0">
                <a:solidFill>
                  <a:srgbClr val="FF0000"/>
                </a:solidFill>
              </a:rPr>
              <a:t>devices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 smtClean="0"/>
              <a:t>Enable </a:t>
            </a:r>
            <a:r>
              <a:rPr lang="en-US" altLang="zh-TW" sz="1400" dirty="0">
                <a:solidFill>
                  <a:srgbClr val="FF0000"/>
                </a:solidFill>
              </a:rPr>
              <a:t>intelligent scheduling of apps</a:t>
            </a:r>
            <a:r>
              <a:rPr lang="en-US" altLang="zh-TW" sz="1400" dirty="0"/>
              <a:t>. to </a:t>
            </a:r>
            <a:r>
              <a:rPr lang="en-US" altLang="zh-TW" sz="1400" dirty="0">
                <a:solidFill>
                  <a:srgbClr val="FF0000"/>
                </a:solidFill>
              </a:rPr>
              <a:t>large scale of Edge </a:t>
            </a:r>
            <a:r>
              <a:rPr lang="en-US" altLang="zh-TW" sz="1400" dirty="0" smtClean="0">
                <a:solidFill>
                  <a:srgbClr val="FF0000"/>
                </a:solidFill>
              </a:rPr>
              <a:t>nodes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 smtClean="0"/>
              <a:t>etc</a:t>
            </a:r>
            <a:r>
              <a:rPr lang="en-US" altLang="zh-TW" sz="1400" dirty="0"/>
              <a:t>.</a:t>
            </a:r>
            <a:endParaRPr lang="zh-TW" altLang="en-US" sz="1400" dirty="0"/>
          </a:p>
        </p:txBody>
      </p:sp>
      <p:sp>
        <p:nvSpPr>
          <p:cNvPr id="2" name="標題 4"/>
          <p:cNvSpPr>
            <a:spLocks noGrp="1"/>
          </p:cNvSpPr>
          <p:nvPr>
            <p:ph type="title"/>
          </p:nvPr>
        </p:nvSpPr>
        <p:spPr>
          <a:xfrm>
            <a:off x="342900" y="87313"/>
            <a:ext cx="8343900" cy="64420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2800" kern="0" dirty="0" smtClean="0">
                <a:solidFill>
                  <a:srgbClr val="003366"/>
                </a:solidFill>
                <a:cs typeface="Arial" panose="020B0604020202020204" pitchFamily="34" charset="0"/>
              </a:rPr>
              <a:t>Roadmap</a:t>
            </a:r>
            <a:endParaRPr lang="zh-TW" altLang="en-US" sz="2800" kern="0" dirty="0">
              <a:solidFill>
                <a:srgbClr val="0033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5310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4"/>
          <p:cNvSpPr>
            <a:spLocks noGrp="1"/>
          </p:cNvSpPr>
          <p:nvPr>
            <p:ph type="title"/>
          </p:nvPr>
        </p:nvSpPr>
        <p:spPr>
          <a:xfrm>
            <a:off x="328939" y="155532"/>
            <a:ext cx="8229600" cy="38210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2800" kern="0" dirty="0" smtClean="0">
                <a:solidFill>
                  <a:srgbClr val="003366"/>
                </a:solidFill>
                <a:cs typeface="Arial" panose="020B0604020202020204" pitchFamily="34" charset="0"/>
              </a:rPr>
              <a:t>WISE-</a:t>
            </a:r>
            <a:r>
              <a:rPr lang="en-US" altLang="zh-TW" sz="2800" kern="0" dirty="0" err="1" smtClean="0">
                <a:solidFill>
                  <a:srgbClr val="003366"/>
                </a:solidFill>
                <a:cs typeface="Arial" panose="020B0604020202020204" pitchFamily="34" charset="0"/>
              </a:rPr>
              <a:t>PaaS</a:t>
            </a:r>
            <a:r>
              <a:rPr lang="en-US" altLang="zh-TW" sz="2800" kern="0" dirty="0" smtClean="0">
                <a:solidFill>
                  <a:srgbClr val="003366"/>
                </a:solidFill>
                <a:cs typeface="Arial" panose="020B0604020202020204" pitchFamily="34" charset="0"/>
              </a:rPr>
              <a:t>/</a:t>
            </a:r>
            <a:r>
              <a:rPr lang="en-US" altLang="zh-TW" sz="2800" kern="0" dirty="0" err="1" smtClean="0">
                <a:solidFill>
                  <a:srgbClr val="003366"/>
                </a:solidFill>
                <a:cs typeface="Arial" panose="020B0604020202020204" pitchFamily="34" charset="0"/>
              </a:rPr>
              <a:t>EdgeSense</a:t>
            </a:r>
            <a:r>
              <a:rPr lang="en-US" altLang="zh-TW" sz="2800" kern="0" dirty="0" smtClean="0">
                <a:solidFill>
                  <a:srgbClr val="003366"/>
                </a:solidFill>
                <a:cs typeface="Arial" panose="020B0604020202020204" pitchFamily="34" charset="0"/>
              </a:rPr>
              <a:t> k8s with </a:t>
            </a:r>
            <a:r>
              <a:rPr lang="en-US" altLang="zh-TW" sz="2800" kern="0" dirty="0" err="1" smtClean="0">
                <a:solidFill>
                  <a:srgbClr val="003366"/>
                </a:solidFill>
                <a:cs typeface="Arial" panose="020B0604020202020204" pitchFamily="34" charset="0"/>
              </a:rPr>
              <a:t>KubeEdge</a:t>
            </a:r>
            <a:endParaRPr lang="zh-TW" altLang="en-US" sz="2800" kern="0" dirty="0">
              <a:solidFill>
                <a:srgbClr val="003366"/>
              </a:solidFill>
              <a:cs typeface="Arial" panose="020B0604020202020204" pitchFamily="34" charset="0"/>
            </a:endParaRPr>
          </a:p>
        </p:txBody>
      </p:sp>
      <p:sp>
        <p:nvSpPr>
          <p:cNvPr id="4" name="object 9"/>
          <p:cNvSpPr/>
          <p:nvPr/>
        </p:nvSpPr>
        <p:spPr>
          <a:xfrm>
            <a:off x="5528430" y="1036186"/>
            <a:ext cx="1533991" cy="808591"/>
          </a:xfrm>
          <a:custGeom>
            <a:avLst/>
            <a:gdLst/>
            <a:ahLst/>
            <a:cxnLst/>
            <a:rect l="l" t="t" r="r" b="b"/>
            <a:pathLst>
              <a:path w="1894839" h="1065530">
                <a:moveTo>
                  <a:pt x="1523491" y="429005"/>
                </a:moveTo>
                <a:lnTo>
                  <a:pt x="1511046" y="429005"/>
                </a:lnTo>
                <a:lnTo>
                  <a:pt x="1498727" y="429387"/>
                </a:lnTo>
                <a:lnTo>
                  <a:pt x="1486408" y="430149"/>
                </a:lnTo>
                <a:lnTo>
                  <a:pt x="1474342" y="431291"/>
                </a:lnTo>
                <a:lnTo>
                  <a:pt x="1476883" y="413512"/>
                </a:lnTo>
                <a:lnTo>
                  <a:pt x="1478407" y="395350"/>
                </a:lnTo>
                <a:lnTo>
                  <a:pt x="1478914" y="376936"/>
                </a:lnTo>
                <a:lnTo>
                  <a:pt x="1478279" y="358266"/>
                </a:lnTo>
                <a:lnTo>
                  <a:pt x="1472564" y="313943"/>
                </a:lnTo>
                <a:lnTo>
                  <a:pt x="1461262" y="271144"/>
                </a:lnTo>
                <a:lnTo>
                  <a:pt x="1444371" y="230250"/>
                </a:lnTo>
                <a:lnTo>
                  <a:pt x="1422653" y="191642"/>
                </a:lnTo>
                <a:lnTo>
                  <a:pt x="1396364" y="155575"/>
                </a:lnTo>
                <a:lnTo>
                  <a:pt x="1365758" y="122427"/>
                </a:lnTo>
                <a:lnTo>
                  <a:pt x="1331467" y="92582"/>
                </a:lnTo>
                <a:lnTo>
                  <a:pt x="1293622" y="66166"/>
                </a:lnTo>
                <a:lnTo>
                  <a:pt x="1252854" y="43814"/>
                </a:lnTo>
                <a:lnTo>
                  <a:pt x="1209293" y="25653"/>
                </a:lnTo>
                <a:lnTo>
                  <a:pt x="1163574" y="12064"/>
                </a:lnTo>
                <a:lnTo>
                  <a:pt x="1115949" y="3428"/>
                </a:lnTo>
                <a:lnTo>
                  <a:pt x="1066800" y="0"/>
                </a:lnTo>
                <a:lnTo>
                  <a:pt x="1014349" y="2539"/>
                </a:lnTo>
                <a:lnTo>
                  <a:pt x="964311" y="11049"/>
                </a:lnTo>
                <a:lnTo>
                  <a:pt x="917321" y="25400"/>
                </a:lnTo>
                <a:lnTo>
                  <a:pt x="873760" y="44957"/>
                </a:lnTo>
                <a:lnTo>
                  <a:pt x="833882" y="69468"/>
                </a:lnTo>
                <a:lnTo>
                  <a:pt x="798195" y="98425"/>
                </a:lnTo>
                <a:lnTo>
                  <a:pt x="767334" y="131444"/>
                </a:lnTo>
                <a:lnTo>
                  <a:pt x="741426" y="168148"/>
                </a:lnTo>
                <a:lnTo>
                  <a:pt x="721105" y="208152"/>
                </a:lnTo>
                <a:lnTo>
                  <a:pt x="681482" y="188849"/>
                </a:lnTo>
                <a:lnTo>
                  <a:pt x="639317" y="174243"/>
                </a:lnTo>
                <a:lnTo>
                  <a:pt x="594867" y="164973"/>
                </a:lnTo>
                <a:lnTo>
                  <a:pt x="548766" y="161416"/>
                </a:lnTo>
                <a:lnTo>
                  <a:pt x="497839" y="164337"/>
                </a:lnTo>
                <a:lnTo>
                  <a:pt x="449961" y="174498"/>
                </a:lnTo>
                <a:lnTo>
                  <a:pt x="405764" y="191007"/>
                </a:lnTo>
                <a:lnTo>
                  <a:pt x="365887" y="213613"/>
                </a:lnTo>
                <a:lnTo>
                  <a:pt x="330835" y="241426"/>
                </a:lnTo>
                <a:lnTo>
                  <a:pt x="329691" y="242569"/>
                </a:lnTo>
                <a:lnTo>
                  <a:pt x="328549" y="243586"/>
                </a:lnTo>
                <a:lnTo>
                  <a:pt x="327405" y="244855"/>
                </a:lnTo>
                <a:lnTo>
                  <a:pt x="327151" y="244855"/>
                </a:lnTo>
                <a:lnTo>
                  <a:pt x="327151" y="245110"/>
                </a:lnTo>
                <a:lnTo>
                  <a:pt x="326771" y="245110"/>
                </a:lnTo>
                <a:lnTo>
                  <a:pt x="306959" y="266700"/>
                </a:lnTo>
                <a:lnTo>
                  <a:pt x="275209" y="315340"/>
                </a:lnTo>
                <a:lnTo>
                  <a:pt x="257555" y="361061"/>
                </a:lnTo>
                <a:lnTo>
                  <a:pt x="250062" y="400685"/>
                </a:lnTo>
                <a:lnTo>
                  <a:pt x="248792" y="421258"/>
                </a:lnTo>
                <a:lnTo>
                  <a:pt x="205359" y="433324"/>
                </a:lnTo>
                <a:lnTo>
                  <a:pt x="164973" y="450341"/>
                </a:lnTo>
                <a:lnTo>
                  <a:pt x="128142" y="472058"/>
                </a:lnTo>
                <a:lnTo>
                  <a:pt x="95250" y="497966"/>
                </a:lnTo>
                <a:lnTo>
                  <a:pt x="60198" y="534924"/>
                </a:lnTo>
                <a:lnTo>
                  <a:pt x="32512" y="576961"/>
                </a:lnTo>
                <a:lnTo>
                  <a:pt x="12700" y="623315"/>
                </a:lnTo>
                <a:lnTo>
                  <a:pt x="1650" y="673353"/>
                </a:lnTo>
                <a:lnTo>
                  <a:pt x="0" y="726439"/>
                </a:lnTo>
                <a:lnTo>
                  <a:pt x="5714" y="769619"/>
                </a:lnTo>
                <a:lnTo>
                  <a:pt x="17525" y="811149"/>
                </a:lnTo>
                <a:lnTo>
                  <a:pt x="34925" y="850645"/>
                </a:lnTo>
                <a:lnTo>
                  <a:pt x="57403" y="887602"/>
                </a:lnTo>
                <a:lnTo>
                  <a:pt x="84709" y="921765"/>
                </a:lnTo>
                <a:lnTo>
                  <a:pt x="116332" y="952753"/>
                </a:lnTo>
                <a:lnTo>
                  <a:pt x="151637" y="980058"/>
                </a:lnTo>
                <a:lnTo>
                  <a:pt x="190500" y="1003426"/>
                </a:lnTo>
                <a:lnTo>
                  <a:pt x="232155" y="1022350"/>
                </a:lnTo>
                <a:lnTo>
                  <a:pt x="276351" y="1036574"/>
                </a:lnTo>
                <a:lnTo>
                  <a:pt x="322707" y="1045717"/>
                </a:lnTo>
                <a:lnTo>
                  <a:pt x="370586" y="1049274"/>
                </a:lnTo>
                <a:lnTo>
                  <a:pt x="1561591" y="1065021"/>
                </a:lnTo>
                <a:lnTo>
                  <a:pt x="1611122" y="1062481"/>
                </a:lnTo>
                <a:lnTo>
                  <a:pt x="1658239" y="1053845"/>
                </a:lnTo>
                <a:lnTo>
                  <a:pt x="1702435" y="1039621"/>
                </a:lnTo>
                <a:lnTo>
                  <a:pt x="1743075" y="1020190"/>
                </a:lnTo>
                <a:lnTo>
                  <a:pt x="1780032" y="995933"/>
                </a:lnTo>
                <a:lnTo>
                  <a:pt x="1812671" y="967358"/>
                </a:lnTo>
                <a:lnTo>
                  <a:pt x="1842897" y="931417"/>
                </a:lnTo>
                <a:lnTo>
                  <a:pt x="1866773" y="891413"/>
                </a:lnTo>
                <a:lnTo>
                  <a:pt x="1883790" y="847725"/>
                </a:lnTo>
                <a:lnTo>
                  <a:pt x="1893062" y="800862"/>
                </a:lnTo>
                <a:lnTo>
                  <a:pt x="1894332" y="751458"/>
                </a:lnTo>
                <a:lnTo>
                  <a:pt x="1888489" y="708278"/>
                </a:lnTo>
                <a:lnTo>
                  <a:pt x="1876805" y="666750"/>
                </a:lnTo>
                <a:lnTo>
                  <a:pt x="1859407" y="627379"/>
                </a:lnTo>
                <a:lnTo>
                  <a:pt x="1836801" y="590423"/>
                </a:lnTo>
                <a:lnTo>
                  <a:pt x="1809496" y="556260"/>
                </a:lnTo>
                <a:lnTo>
                  <a:pt x="1777873" y="525399"/>
                </a:lnTo>
                <a:lnTo>
                  <a:pt x="1742566" y="498093"/>
                </a:lnTo>
                <a:lnTo>
                  <a:pt x="1703704" y="474725"/>
                </a:lnTo>
                <a:lnTo>
                  <a:pt x="1661922" y="455802"/>
                </a:lnTo>
                <a:lnTo>
                  <a:pt x="1617726" y="441578"/>
                </a:lnTo>
                <a:lnTo>
                  <a:pt x="1571371" y="432562"/>
                </a:lnTo>
                <a:lnTo>
                  <a:pt x="1523491" y="429005"/>
                </a:lnTo>
                <a:close/>
              </a:path>
            </a:pathLst>
          </a:custGeom>
          <a:noFill/>
          <a:ln w="50800">
            <a:solidFill>
              <a:srgbClr val="0070C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sz="1350">
              <a:solidFill>
                <a:srgbClr val="FFFFFF"/>
              </a:solidFill>
              <a:latin typeface="Tahoma"/>
              <a:ea typeface="微軟正黑體"/>
            </a:endParaRPr>
          </a:p>
        </p:txBody>
      </p:sp>
      <p:sp>
        <p:nvSpPr>
          <p:cNvPr id="5" name="文字方塊 42"/>
          <p:cNvSpPr txBox="1">
            <a:spLocks noChangeArrowheads="1"/>
          </p:cNvSpPr>
          <p:nvPr/>
        </p:nvSpPr>
        <p:spPr bwMode="auto">
          <a:xfrm>
            <a:off x="5547472" y="1454570"/>
            <a:ext cx="151495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99"/>
              </a:buClr>
              <a:buSzPct val="80000"/>
              <a:buFont typeface="Wingdings" pitchFamily="2" charset="2"/>
              <a:buChar char="§"/>
              <a:defRPr sz="2400" b="1">
                <a:solidFill>
                  <a:schemeClr val="bg2"/>
                </a:solidFill>
                <a:latin typeface="Trebuchet MS" pitchFamily="34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99"/>
              </a:buClr>
              <a:buSzPct val="70000"/>
              <a:buFont typeface="Times New Roman" pitchFamily="18" charset="0"/>
              <a:buChar char="–"/>
              <a:defRPr sz="2000" b="1">
                <a:solidFill>
                  <a:schemeClr val="bg2"/>
                </a:solidFill>
                <a:latin typeface="Trebuchet MS" pitchFamily="34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§"/>
              <a:defRPr sz="2400" b="1">
                <a:solidFill>
                  <a:schemeClr val="bg2"/>
                </a:solidFill>
                <a:latin typeface="Trebuchet MS" pitchFamily="34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99"/>
              </a:buClr>
              <a:buSzPct val="70000"/>
              <a:buFont typeface="Times New Roman" pitchFamily="18" charset="0"/>
              <a:buChar char="–"/>
              <a:defRPr sz="1200" b="1">
                <a:solidFill>
                  <a:schemeClr val="bg2"/>
                </a:solidFill>
                <a:latin typeface="Trebuchet MS" pitchFamily="34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»"/>
              <a:defRPr sz="1200" b="1">
                <a:solidFill>
                  <a:schemeClr val="bg2"/>
                </a:solidFill>
                <a:latin typeface="Cambr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0000"/>
              <a:buFont typeface="Wingdings" pitchFamily="2" charset="2"/>
              <a:buChar char="»"/>
              <a:defRPr sz="1200" b="1">
                <a:solidFill>
                  <a:schemeClr val="bg2"/>
                </a:solidFill>
                <a:latin typeface="Cambr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0000"/>
              <a:buFont typeface="Wingdings" pitchFamily="2" charset="2"/>
              <a:buChar char="»"/>
              <a:defRPr sz="1200" b="1">
                <a:solidFill>
                  <a:schemeClr val="bg2"/>
                </a:solidFill>
                <a:latin typeface="Cambr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0000"/>
              <a:buFont typeface="Wingdings" pitchFamily="2" charset="2"/>
              <a:buChar char="»"/>
              <a:defRPr sz="1200" b="1">
                <a:solidFill>
                  <a:schemeClr val="bg2"/>
                </a:solidFill>
                <a:latin typeface="Cambr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0000"/>
              <a:buFont typeface="Wingdings" pitchFamily="2" charset="2"/>
              <a:buChar char="»"/>
              <a:defRPr sz="1200" b="1">
                <a:solidFill>
                  <a:schemeClr val="bg2"/>
                </a:solidFill>
                <a:latin typeface="Cambria" pitchFamily="18" charset="0"/>
                <a:ea typeface="新細明體" pitchFamily="18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TW" sz="1050" b="0" dirty="0" smtClean="0">
                <a:solidFill>
                  <a:srgbClr val="003399"/>
                </a:solidFill>
                <a:latin typeface="Franklin Gothic Demi Cond" pitchFamily="34" charset="0"/>
                <a:ea typeface="新細明體" pitchFamily="18" charset="-120"/>
              </a:rPr>
              <a:t>WISE-PaaS</a:t>
            </a:r>
            <a:r>
              <a:rPr lang="en-US" altLang="zh-TW" sz="1050" dirty="0" smtClean="0">
                <a:solidFill>
                  <a:srgbClr val="003399"/>
                </a:solidFill>
                <a:latin typeface="Arial" panose="020B0604020202020204" pitchFamily="34" charset="0"/>
                <a:ea typeface="新細明體" pitchFamily="18" charset="-120"/>
                <a:cs typeface="Arial" panose="020B0604020202020204" pitchFamily="34" charset="0"/>
              </a:rPr>
              <a:t>/</a:t>
            </a:r>
            <a:r>
              <a:rPr lang="en-US" altLang="zh-TW" sz="1050" b="0" dirty="0" err="1" smtClean="0">
                <a:solidFill>
                  <a:srgbClr val="7030A0"/>
                </a:solidFill>
                <a:latin typeface="Franklin Gothic Demi Cond" pitchFamily="34" charset="0"/>
                <a:ea typeface="新細明體" pitchFamily="18" charset="-120"/>
              </a:rPr>
              <a:t>DeviceOn</a:t>
            </a:r>
            <a:endParaRPr lang="zh-TW" altLang="en-US" sz="1050" b="0" dirty="0">
              <a:solidFill>
                <a:srgbClr val="7030A0"/>
              </a:solidFill>
              <a:latin typeface="Franklin Gothic Demi Cond" pitchFamily="34" charset="0"/>
              <a:ea typeface="新細明體" pitchFamily="18" charset="-120"/>
            </a:endParaRPr>
          </a:p>
        </p:txBody>
      </p:sp>
      <p:pic>
        <p:nvPicPr>
          <p:cNvPr id="6" name="Picture 7" descr="「docker」的圖片搜尋結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9" y="4031129"/>
            <a:ext cx="864534" cy="77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0415" y="1932199"/>
            <a:ext cx="707337" cy="801649"/>
          </a:xfrm>
          <a:prstGeom prst="rect">
            <a:avLst/>
          </a:prstGeom>
        </p:spPr>
      </p:pic>
      <p:pic>
        <p:nvPicPr>
          <p:cNvPr id="1026" name="Picture 2" descr="ãkubernetesãçåçæå°çµæ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20" y="1535156"/>
            <a:ext cx="906493" cy="68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188FCBDF-16FB-4740-9686-D53C28949B7B}"/>
              </a:ext>
            </a:extLst>
          </p:cNvPr>
          <p:cNvSpPr/>
          <p:nvPr/>
        </p:nvSpPr>
        <p:spPr>
          <a:xfrm>
            <a:off x="1399980" y="2569699"/>
            <a:ext cx="6066569" cy="2383301"/>
          </a:xfrm>
          <a:prstGeom prst="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TW" sz="1050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88FCBDF-16FB-4740-9686-D53C28949B7B}"/>
              </a:ext>
            </a:extLst>
          </p:cNvPr>
          <p:cNvSpPr/>
          <p:nvPr/>
        </p:nvSpPr>
        <p:spPr>
          <a:xfrm>
            <a:off x="5909745" y="2692856"/>
            <a:ext cx="788691" cy="271249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050" dirty="0"/>
              <a:t>EI Agent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88FCBDF-16FB-4740-9686-D53C28949B7B}"/>
              </a:ext>
            </a:extLst>
          </p:cNvPr>
          <p:cNvSpPr/>
          <p:nvPr/>
        </p:nvSpPr>
        <p:spPr>
          <a:xfrm>
            <a:off x="5402662" y="3407783"/>
            <a:ext cx="1735665" cy="330701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050" dirty="0"/>
              <a:t>MQTT-Broker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88FCBDF-16FB-4740-9686-D53C28949B7B}"/>
              </a:ext>
            </a:extLst>
          </p:cNvPr>
          <p:cNvSpPr/>
          <p:nvPr/>
        </p:nvSpPr>
        <p:spPr>
          <a:xfrm>
            <a:off x="5664481" y="4232070"/>
            <a:ext cx="1204329" cy="445166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050" dirty="0"/>
              <a:t>Modbus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88FCBDF-16FB-4740-9686-D53C28949B7B}"/>
              </a:ext>
            </a:extLst>
          </p:cNvPr>
          <p:cNvSpPr/>
          <p:nvPr/>
        </p:nvSpPr>
        <p:spPr>
          <a:xfrm>
            <a:off x="5402663" y="3748812"/>
            <a:ext cx="1735664" cy="158439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050" b="1" dirty="0" smtClean="0">
                <a:solidFill>
                  <a:srgbClr val="0070C0"/>
                </a:solidFill>
              </a:rPr>
              <a:t>Container</a:t>
            </a:r>
            <a:endParaRPr lang="en-US" altLang="zh-TW" sz="1050" b="1" dirty="0">
              <a:solidFill>
                <a:srgbClr val="0070C0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88FCBDF-16FB-4740-9686-D53C28949B7B}"/>
              </a:ext>
            </a:extLst>
          </p:cNvPr>
          <p:cNvSpPr/>
          <p:nvPr/>
        </p:nvSpPr>
        <p:spPr>
          <a:xfrm>
            <a:off x="5664481" y="4730392"/>
            <a:ext cx="1204329" cy="122718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050" b="1" dirty="0" smtClean="0">
                <a:solidFill>
                  <a:srgbClr val="0070C0"/>
                </a:solidFill>
              </a:rPr>
              <a:t>Container</a:t>
            </a:r>
            <a:endParaRPr lang="en-US" altLang="zh-TW" sz="1050" b="1" dirty="0">
              <a:solidFill>
                <a:srgbClr val="0070C0"/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88FCBDF-16FB-4740-9686-D53C28949B7B}"/>
              </a:ext>
            </a:extLst>
          </p:cNvPr>
          <p:cNvSpPr/>
          <p:nvPr/>
        </p:nvSpPr>
        <p:spPr>
          <a:xfrm>
            <a:off x="5909745" y="3008641"/>
            <a:ext cx="788690" cy="122420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050" b="1" dirty="0" smtClean="0">
                <a:solidFill>
                  <a:srgbClr val="0070C0"/>
                </a:solidFill>
              </a:rPr>
              <a:t>Container</a:t>
            </a:r>
            <a:endParaRPr lang="en-US" altLang="zh-TW" sz="1050" b="1" dirty="0">
              <a:solidFill>
                <a:srgbClr val="0070C0"/>
              </a:solidFill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0789" y="1091177"/>
            <a:ext cx="3269933" cy="1126224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7165" y="2704116"/>
            <a:ext cx="3118485" cy="1977030"/>
          </a:xfrm>
          <a:prstGeom prst="rect">
            <a:avLst/>
          </a:prstGeom>
        </p:spPr>
      </p:pic>
      <p:cxnSp>
        <p:nvCxnSpPr>
          <p:cNvPr id="22" name="接點: 肘形 35">
            <a:extLst>
              <a:ext uri="{FF2B5EF4-FFF2-40B4-BE49-F238E27FC236}">
                <a16:creationId xmlns:a16="http://schemas.microsoft.com/office/drawing/2014/main" id="{306F5681-4D16-42C2-B271-E4118BBE49C1}"/>
              </a:ext>
            </a:extLst>
          </p:cNvPr>
          <p:cNvCxnSpPr>
            <a:cxnSpLocks/>
          </p:cNvCxnSpPr>
          <p:nvPr/>
        </p:nvCxnSpPr>
        <p:spPr>
          <a:xfrm rot="16200000" flipV="1">
            <a:off x="5936852" y="2262902"/>
            <a:ext cx="724922" cy="2180"/>
          </a:xfrm>
          <a:prstGeom prst="bentConnector3">
            <a:avLst>
              <a:gd name="adj1" fmla="val 50000"/>
            </a:avLst>
          </a:prstGeom>
          <a:ln w="28575">
            <a:solidFill>
              <a:srgbClr val="00B05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接點 29">
            <a:extLst>
              <a:ext uri="{FF2B5EF4-FFF2-40B4-BE49-F238E27FC236}">
                <a16:creationId xmlns:a16="http://schemas.microsoft.com/office/drawing/2014/main" id="{B6CAEF5E-50D3-452D-A01F-44B36BB01043}"/>
              </a:ext>
            </a:extLst>
          </p:cNvPr>
          <p:cNvCxnSpPr>
            <a:cxnSpLocks/>
          </p:cNvCxnSpPr>
          <p:nvPr/>
        </p:nvCxnSpPr>
        <p:spPr>
          <a:xfrm flipH="1" flipV="1">
            <a:off x="6293246" y="3093293"/>
            <a:ext cx="2179" cy="296334"/>
          </a:xfrm>
          <a:prstGeom prst="line">
            <a:avLst/>
          </a:prstGeom>
          <a:ln w="28575">
            <a:solidFill>
              <a:srgbClr val="00B050"/>
            </a:solidFill>
            <a:prstDash val="sysDash"/>
            <a:headEnd type="none"/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線接點 30">
            <a:extLst>
              <a:ext uri="{FF2B5EF4-FFF2-40B4-BE49-F238E27FC236}">
                <a16:creationId xmlns:a16="http://schemas.microsoft.com/office/drawing/2014/main" id="{B6CAEF5E-50D3-452D-A01F-44B36BB01043}"/>
              </a:ext>
            </a:extLst>
          </p:cNvPr>
          <p:cNvCxnSpPr>
            <a:cxnSpLocks/>
          </p:cNvCxnSpPr>
          <p:nvPr/>
        </p:nvCxnSpPr>
        <p:spPr>
          <a:xfrm flipH="1" flipV="1">
            <a:off x="6284835" y="3925408"/>
            <a:ext cx="2179" cy="296334"/>
          </a:xfrm>
          <a:prstGeom prst="line">
            <a:avLst/>
          </a:prstGeom>
          <a:ln w="28575">
            <a:solidFill>
              <a:srgbClr val="00B050"/>
            </a:solidFill>
            <a:prstDash val="sysDash"/>
            <a:headEnd type="none"/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/>
          <p:nvPr/>
        </p:nvCxnSpPr>
        <p:spPr>
          <a:xfrm flipV="1">
            <a:off x="4771357" y="3907251"/>
            <a:ext cx="496309" cy="418732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圖片 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8327" y="761328"/>
            <a:ext cx="1759559" cy="742347"/>
          </a:xfrm>
          <a:prstGeom prst="rect">
            <a:avLst/>
          </a:prstGeom>
        </p:spPr>
      </p:pic>
      <p:cxnSp>
        <p:nvCxnSpPr>
          <p:cNvPr id="20" name="直線接點 19"/>
          <p:cNvCxnSpPr/>
          <p:nvPr/>
        </p:nvCxnSpPr>
        <p:spPr>
          <a:xfrm flipV="1">
            <a:off x="448757" y="2388953"/>
            <a:ext cx="7698862" cy="1455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字方塊 34"/>
          <p:cNvSpPr txBox="1"/>
          <p:nvPr/>
        </p:nvSpPr>
        <p:spPr>
          <a:xfrm>
            <a:off x="7533526" y="1932199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70C0"/>
                </a:solidFill>
              </a:rPr>
              <a:t>Cloud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7575627" y="245914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Edge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1438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文字方塊 2"/>
          <p:cNvSpPr txBox="1">
            <a:spLocks noChangeArrowheads="1"/>
          </p:cNvSpPr>
          <p:nvPr/>
        </p:nvSpPr>
        <p:spPr bwMode="auto">
          <a:xfrm>
            <a:off x="358775" y="2205038"/>
            <a:ext cx="50927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b="1" i="1">
                <a:solidFill>
                  <a:srgbClr val="FAA4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Together,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b="1" i="1">
                <a:solidFill>
                  <a:srgbClr val="FAA4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We Go Far and Grow Big</a:t>
            </a:r>
            <a:endParaRPr lang="zh-TW" altLang="en-US" sz="2800" b="1" i="1">
              <a:solidFill>
                <a:srgbClr val="FAA4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內容版面配置區 5"/>
          <p:cNvSpPr>
            <a:spLocks noGrp="1"/>
          </p:cNvSpPr>
          <p:nvPr>
            <p:ph idx="1"/>
          </p:nvPr>
        </p:nvSpPr>
        <p:spPr>
          <a:xfrm>
            <a:off x="457200" y="708660"/>
            <a:ext cx="8458200" cy="4282440"/>
          </a:xfrm>
        </p:spPr>
        <p:txBody>
          <a:bodyPr/>
          <a:lstStyle/>
          <a:p>
            <a:pPr marL="342900" indent="-342900" eaLnBrk="1" hangingPunct="1">
              <a:buFont typeface="Arial" charset="0"/>
              <a:buChar char="•"/>
            </a:pPr>
            <a: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Overview </a:t>
            </a:r>
          </a:p>
          <a:p>
            <a:pPr marL="342900" indent="-342900" eaLnBrk="1" hangingPunct="1">
              <a:buFont typeface="Arial" charset="0"/>
              <a:buChar char="•"/>
            </a:pPr>
            <a:endParaRPr lang="en-US" altLang="zh-TW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eaLnBrk="1" hangingPunct="1">
              <a:buFont typeface="Arial" charset="0"/>
              <a:buChar char="•"/>
            </a:pPr>
            <a: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Architecture </a:t>
            </a:r>
          </a:p>
          <a:p>
            <a:pPr marL="342900" indent="-342900" eaLnBrk="1" hangingPunct="1">
              <a:buFont typeface="Arial" charset="0"/>
              <a:buChar char="•"/>
            </a:pPr>
            <a:endParaRPr lang="en-US" altLang="zh-TW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eaLnBrk="1" hangingPunct="1">
              <a:buFont typeface="Arial" charset="0"/>
              <a:buChar char="•"/>
            </a:pPr>
            <a: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How To </a:t>
            </a:r>
          </a:p>
          <a:p>
            <a:pPr marL="342900" indent="-342900" eaLnBrk="1" hangingPunct="1">
              <a:buFont typeface="Arial" charset="0"/>
              <a:buChar char="•"/>
            </a:pPr>
            <a:endParaRPr lang="en-US" altLang="zh-TW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eaLnBrk="1" hangingPunct="1">
              <a:buFont typeface="Arial" charset="0"/>
              <a:buChar char="•"/>
            </a:pPr>
            <a: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Release &amp; </a:t>
            </a:r>
            <a: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Roadmap</a:t>
            </a:r>
          </a:p>
          <a:p>
            <a:pPr marL="342900" indent="-342900" eaLnBrk="1" hangingPunct="1">
              <a:buFont typeface="Arial" charset="0"/>
              <a:buChar char="•"/>
            </a:pPr>
            <a:endParaRPr lang="en-US" altLang="zh-TW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eaLnBrk="1" hangingPunct="1">
              <a:buFont typeface="Arial" charset="0"/>
              <a:buChar char="•"/>
            </a:pPr>
            <a: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WISE-PaaS/</a:t>
            </a:r>
            <a:r>
              <a:rPr lang="en-US" altLang="zh-TW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EdgeSense</a:t>
            </a:r>
            <a: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on k8s with </a:t>
            </a:r>
            <a:r>
              <a:rPr lang="en-US" altLang="zh-TW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KubeEdge</a:t>
            </a:r>
            <a:endParaRPr lang="en-US" altLang="zh-TW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/>
            <a:endParaRPr lang="en-US" altLang="zh-TW" sz="2000" dirty="0" smtClean="0"/>
          </a:p>
          <a:p>
            <a:pPr eaLnBrk="1" hangingPunct="1"/>
            <a:endParaRPr lang="en-US" altLang="zh-TW" sz="2000" dirty="0"/>
          </a:p>
          <a:p>
            <a:pPr eaLnBrk="1" hangingPunct="1"/>
            <a:endParaRPr lang="en-US" altLang="zh-TW" sz="2000" dirty="0" smtClean="0"/>
          </a:p>
          <a:p>
            <a:pPr eaLnBrk="1" hangingPunct="1"/>
            <a:endParaRPr lang="en-US" altLang="zh-TW" sz="2000" dirty="0" smtClean="0"/>
          </a:p>
          <a:p>
            <a:pPr eaLnBrk="1" hangingPunct="1"/>
            <a:endParaRPr lang="en-US" altLang="zh-TW" sz="2000" dirty="0" smtClean="0"/>
          </a:p>
          <a:p>
            <a:pPr eaLnBrk="1" hangingPunct="1"/>
            <a:endParaRPr lang="zh-TW" altLang="en-US" sz="2000" dirty="0" smtClean="0"/>
          </a:p>
        </p:txBody>
      </p:sp>
      <p:sp>
        <p:nvSpPr>
          <p:cNvPr id="2" name="標題 4"/>
          <p:cNvSpPr>
            <a:spLocks noGrp="1"/>
          </p:cNvSpPr>
          <p:nvPr>
            <p:ph type="title"/>
          </p:nvPr>
        </p:nvSpPr>
        <p:spPr>
          <a:xfrm>
            <a:off x="457200" y="87313"/>
            <a:ext cx="8229600" cy="55276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2800" kern="0" dirty="0" smtClean="0">
                <a:solidFill>
                  <a:srgbClr val="003366"/>
                </a:solidFill>
                <a:cs typeface="Arial" panose="020B0604020202020204" pitchFamily="34" charset="0"/>
              </a:rPr>
              <a:t>Agenda</a:t>
            </a:r>
            <a:endParaRPr lang="zh-TW" altLang="en-US" sz="2800" kern="0" dirty="0">
              <a:solidFill>
                <a:srgbClr val="0033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5387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4"/>
          <p:cNvSpPr>
            <a:spLocks noGrp="1"/>
          </p:cNvSpPr>
          <p:nvPr>
            <p:ph type="title"/>
          </p:nvPr>
        </p:nvSpPr>
        <p:spPr>
          <a:xfrm>
            <a:off x="457200" y="87313"/>
            <a:ext cx="8229600" cy="55276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2800" kern="0" dirty="0" smtClean="0">
                <a:solidFill>
                  <a:srgbClr val="003366"/>
                </a:solidFill>
                <a:cs typeface="Arial" panose="020B0604020202020204" pitchFamily="34" charset="0"/>
              </a:rPr>
              <a:t>Cloud vs. Edge</a:t>
            </a:r>
            <a:endParaRPr lang="zh-TW" altLang="en-US" sz="2800" kern="0" dirty="0">
              <a:solidFill>
                <a:srgbClr val="003366"/>
              </a:solidFill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" y="987261"/>
            <a:ext cx="8717280" cy="3739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73702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0" y="944245"/>
            <a:ext cx="9532620" cy="357505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zh-TW" sz="2200" dirty="0" smtClean="0">
                <a:latin typeface="Arial" panose="020B0604020202020204" pitchFamily="34" charset="0"/>
                <a:ea typeface="Source Sans Pro"/>
                <a:cs typeface="Arial" panose="020B0604020202020204" pitchFamily="34" charset="0"/>
              </a:rPr>
              <a:t>An </a:t>
            </a:r>
            <a:r>
              <a:rPr lang="zh-TW" altLang="zh-TW" sz="2200" dirty="0">
                <a:latin typeface="Arial" panose="020B0604020202020204" pitchFamily="34" charset="0"/>
                <a:ea typeface="Source Sans Pro"/>
                <a:cs typeface="Arial" panose="020B0604020202020204" pitchFamily="34" charset="0"/>
              </a:rPr>
              <a:t>opensource project contributed / started by </a:t>
            </a:r>
            <a:r>
              <a:rPr lang="zh-TW" altLang="zh-TW" sz="2200" dirty="0">
                <a:solidFill>
                  <a:srgbClr val="0033CC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</a:rPr>
              <a:t>Huawei</a:t>
            </a:r>
            <a:r>
              <a:rPr lang="zh-TW" altLang="zh-TW" sz="2200" dirty="0">
                <a:latin typeface="Arial" panose="020B0604020202020204" pitchFamily="34" charset="0"/>
                <a:ea typeface="Source Sans Pro"/>
                <a:cs typeface="Arial" panose="020B0604020202020204" pitchFamily="34" charset="0"/>
              </a:rPr>
              <a:t>. </a:t>
            </a:r>
            <a:r>
              <a:rPr lang="en-US" altLang="zh-TW" sz="2200" dirty="0" smtClean="0">
                <a:latin typeface="Arial" panose="020B0604020202020204" pitchFamily="34" charset="0"/>
                <a:ea typeface="Source Sans Pro"/>
                <a:cs typeface="Arial" panose="020B0604020202020204" pitchFamily="34" charset="0"/>
              </a:rPr>
              <a:t> </a:t>
            </a:r>
            <a:r>
              <a:rPr lang="zh-TW" altLang="zh-TW" sz="2200" dirty="0" smtClean="0">
                <a:latin typeface="Arial" panose="020B0604020202020204" pitchFamily="34" charset="0"/>
                <a:ea typeface="Source Sans Pro"/>
                <a:cs typeface="Arial" panose="020B0604020202020204" pitchFamily="34" charset="0"/>
                <a:hlinkClick r:id="rId2"/>
              </a:rPr>
              <a:t>https</a:t>
            </a:r>
            <a:r>
              <a:rPr lang="zh-TW" altLang="zh-TW" sz="2200" dirty="0">
                <a:latin typeface="Arial" panose="020B0604020202020204" pitchFamily="34" charset="0"/>
                <a:ea typeface="Source Sans Pro"/>
                <a:cs typeface="Arial" panose="020B0604020202020204" pitchFamily="34" charset="0"/>
                <a:hlinkClick r:id="rId2"/>
              </a:rPr>
              <a:t>://github.com/kubeedge</a:t>
            </a:r>
            <a:r>
              <a:rPr lang="zh-TW" altLang="zh-TW" sz="2200" dirty="0">
                <a:latin typeface="Arial" panose="020B0604020202020204" pitchFamily="34" charset="0"/>
                <a:ea typeface="Source Sans Pro"/>
                <a:cs typeface="Arial" panose="020B0604020202020204" pitchFamily="34" charset="0"/>
              </a:rPr>
              <a:t> </a:t>
            </a:r>
            <a:endParaRPr lang="en-US" altLang="zh-TW" sz="2200" dirty="0" smtClean="0">
              <a:latin typeface="Arial" panose="020B0604020202020204" pitchFamily="34" charset="0"/>
              <a:ea typeface="Source Sans Pro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TW" sz="2200" dirty="0" smtClean="0">
              <a:latin typeface="Arial" panose="020B0604020202020204" pitchFamily="34" charset="0"/>
              <a:ea typeface="Source Sans Pro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200" dirty="0" err="1" smtClean="0">
                <a:latin typeface="Arial" panose="020B0604020202020204" pitchFamily="34" charset="0"/>
                <a:ea typeface="Source Sans Pro"/>
                <a:cs typeface="Arial" panose="020B0604020202020204" pitchFamily="34" charset="0"/>
              </a:rPr>
              <a:t>KubeEdge</a:t>
            </a:r>
            <a:r>
              <a:rPr lang="en-US" altLang="zh-TW" sz="2200" dirty="0" smtClean="0">
                <a:latin typeface="Arial" panose="020B0604020202020204" pitchFamily="34" charset="0"/>
                <a:ea typeface="Source Sans Pro"/>
                <a:cs typeface="Arial" panose="020B0604020202020204" pitchFamily="34" charset="0"/>
              </a:rPr>
              <a:t> allows customer to manage edge nodes, </a:t>
            </a:r>
          </a:p>
          <a:p>
            <a:r>
              <a:rPr lang="en-US" altLang="zh-TW" sz="2200" dirty="0">
                <a:latin typeface="Arial" panose="020B0604020202020204" pitchFamily="34" charset="0"/>
                <a:ea typeface="Source Sans Pro"/>
                <a:cs typeface="Arial" panose="020B0604020202020204" pitchFamily="34" charset="0"/>
              </a:rPr>
              <a:t> </a:t>
            </a:r>
            <a:r>
              <a:rPr lang="en-US" altLang="zh-TW" sz="2200" dirty="0" smtClean="0">
                <a:latin typeface="Arial" panose="020B0604020202020204" pitchFamily="34" charset="0"/>
                <a:ea typeface="Source Sans Pro"/>
                <a:cs typeface="Arial" panose="020B0604020202020204" pitchFamily="34" charset="0"/>
              </a:rPr>
              <a:t>    </a:t>
            </a:r>
            <a:r>
              <a:rPr lang="en-US" altLang="zh-TW" sz="2200" dirty="0" smtClean="0">
                <a:solidFill>
                  <a:srgbClr val="0033CC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</a:rPr>
              <a:t>deploy / orchestrate / monitor </a:t>
            </a:r>
            <a:r>
              <a:rPr lang="en-US" altLang="zh-TW" sz="2200" dirty="0" smtClean="0">
                <a:latin typeface="Arial" panose="020B0604020202020204" pitchFamily="34" charset="0"/>
                <a:ea typeface="Source Sans Pro"/>
                <a:cs typeface="Arial" panose="020B0604020202020204" pitchFamily="34" charset="0"/>
              </a:rPr>
              <a:t>apps etc. the same way as in the cloud.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TW" sz="2200" dirty="0" smtClean="0">
              <a:latin typeface="Arial" panose="020B0604020202020204" pitchFamily="34" charset="0"/>
              <a:ea typeface="Source Sans Pro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200" dirty="0" err="1" smtClean="0">
                <a:latin typeface="Arial" panose="020B0604020202020204" pitchFamily="34" charset="0"/>
                <a:ea typeface="Source Sans Pro"/>
                <a:cs typeface="Arial" panose="020B0604020202020204" pitchFamily="34" charset="0"/>
              </a:rPr>
              <a:t>KubeEdge</a:t>
            </a:r>
            <a:r>
              <a:rPr lang="en-US" altLang="zh-TW" sz="2200" dirty="0" smtClean="0">
                <a:latin typeface="Arial" panose="020B0604020202020204" pitchFamily="34" charset="0"/>
                <a:ea typeface="Source Sans Pro"/>
                <a:cs typeface="Arial" panose="020B0604020202020204" pitchFamily="34" charset="0"/>
              </a:rPr>
              <a:t> contains components running at cloud and edge. </a:t>
            </a:r>
          </a:p>
          <a:p>
            <a:r>
              <a:rPr lang="en-US" altLang="zh-TW" sz="2200" dirty="0">
                <a:latin typeface="Arial" panose="020B0604020202020204" pitchFamily="34" charset="0"/>
                <a:ea typeface="Source Sans Pro"/>
                <a:cs typeface="Arial" panose="020B0604020202020204" pitchFamily="34" charset="0"/>
              </a:rPr>
              <a:t> </a:t>
            </a:r>
            <a:r>
              <a:rPr lang="en-US" altLang="zh-TW" sz="2200" dirty="0" smtClean="0">
                <a:latin typeface="Arial" panose="020B0604020202020204" pitchFamily="34" charset="0"/>
                <a:ea typeface="Source Sans Pro"/>
                <a:cs typeface="Arial" panose="020B0604020202020204" pitchFamily="34" charset="0"/>
              </a:rPr>
              <a:t>     Both, edge and cloud parts are now </a:t>
            </a:r>
            <a:r>
              <a:rPr lang="en-US" altLang="zh-TW" sz="2200" dirty="0" err="1" smtClean="0">
                <a:latin typeface="Arial" panose="020B0604020202020204" pitchFamily="34" charset="0"/>
                <a:ea typeface="Source Sans Pro"/>
                <a:cs typeface="Arial" panose="020B0604020202020204" pitchFamily="34" charset="0"/>
              </a:rPr>
              <a:t>opensourced</a:t>
            </a:r>
            <a:r>
              <a:rPr lang="en-US" altLang="zh-TW" sz="2200" dirty="0" smtClean="0">
                <a:latin typeface="Arial" panose="020B0604020202020204" pitchFamily="34" charset="0"/>
                <a:ea typeface="Source Sans Pro"/>
                <a:cs typeface="Arial" panose="020B0604020202020204" pitchFamily="34" charset="0"/>
              </a:rPr>
              <a:t>. ( Apache-2.0)</a:t>
            </a:r>
            <a:r>
              <a:rPr lang="zh-TW" altLang="zh-TW" sz="6600" dirty="0">
                <a:latin typeface="Arial" panose="020B0604020202020204" pitchFamily="34" charset="0"/>
                <a:ea typeface="Source Sans Pro"/>
              </a:rPr>
              <a:t/>
            </a:r>
            <a:br>
              <a:rPr lang="zh-TW" altLang="zh-TW" sz="6600" dirty="0">
                <a:latin typeface="Arial" panose="020B0604020202020204" pitchFamily="34" charset="0"/>
                <a:ea typeface="Source Sans Pro"/>
              </a:rPr>
            </a:br>
            <a:endParaRPr lang="zh-TW" altLang="en-US" dirty="0"/>
          </a:p>
        </p:txBody>
      </p:sp>
      <p:sp>
        <p:nvSpPr>
          <p:cNvPr id="2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2800" kern="0" dirty="0" smtClean="0">
                <a:solidFill>
                  <a:srgbClr val="003366"/>
                </a:solidFill>
                <a:cs typeface="Arial" panose="020B0604020202020204" pitchFamily="34" charset="0"/>
              </a:rPr>
              <a:t>Overview </a:t>
            </a:r>
            <a:endParaRPr lang="zh-TW" altLang="en-US" sz="2800" kern="0" dirty="0">
              <a:solidFill>
                <a:srgbClr val="0033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2041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4"/>
          <p:cNvSpPr>
            <a:spLocks noGrp="1"/>
          </p:cNvSpPr>
          <p:nvPr>
            <p:ph type="title"/>
          </p:nvPr>
        </p:nvSpPr>
        <p:spPr>
          <a:xfrm>
            <a:off x="342900" y="87313"/>
            <a:ext cx="8343900" cy="55276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2800" kern="0" dirty="0" smtClean="0">
                <a:solidFill>
                  <a:srgbClr val="003366"/>
                </a:solidFill>
                <a:cs typeface="Arial" panose="020B0604020202020204" pitchFamily="34" charset="0"/>
              </a:rPr>
              <a:t>K8S - Architecture</a:t>
            </a:r>
            <a:endParaRPr lang="zh-TW" altLang="en-US" sz="2800" kern="0" dirty="0">
              <a:solidFill>
                <a:srgbClr val="003366"/>
              </a:solidFill>
              <a:cs typeface="Arial" panose="020B0604020202020204" pitchFamily="34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784" y="814552"/>
            <a:ext cx="7378262" cy="377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365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4312920" y="1012825"/>
            <a:ext cx="4747260" cy="315531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1600" dirty="0" smtClean="0">
                <a:latin typeface="Arial" panose="020B0604020202020204" pitchFamily="34" charset="0"/>
                <a:ea typeface="Source Sans Pro"/>
                <a:cs typeface="Arial" panose="020B0604020202020204" pitchFamily="34" charset="0"/>
              </a:rPr>
              <a:t>Multi-tenancy, large scale of distributed edge nodes/applications.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TW" sz="1050" dirty="0" smtClean="0">
              <a:latin typeface="Arial" panose="020B0604020202020204" pitchFamily="34" charset="0"/>
              <a:ea typeface="Source Sans Pro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1600" dirty="0" smtClean="0">
                <a:latin typeface="Arial" panose="020B0604020202020204" pitchFamily="34" charset="0"/>
                <a:ea typeface="Source Sans Pro"/>
              </a:rPr>
              <a:t>Lightweight agent </a:t>
            </a:r>
            <a:r>
              <a:rPr lang="en-US" altLang="zh-TW" sz="1400" dirty="0" smtClean="0">
                <a:latin typeface="Arial" panose="020B0604020202020204" pitchFamily="34" charset="0"/>
                <a:ea typeface="Source Sans Pro"/>
              </a:rPr>
              <a:t>(Footprint10-20MB, RAM: 20-25 MB) </a:t>
            </a:r>
            <a:r>
              <a:rPr lang="en-US" altLang="zh-TW" sz="1600" dirty="0" smtClean="0">
                <a:latin typeface="Arial" panose="020B0604020202020204" pitchFamily="34" charset="0"/>
                <a:ea typeface="Source Sans Pro"/>
              </a:rPr>
              <a:t>,  container native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TW" sz="1050" dirty="0" smtClean="0">
              <a:latin typeface="Arial" panose="020B0604020202020204" pitchFamily="34" charset="0"/>
              <a:ea typeface="Source Sans Pro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1600" dirty="0" smtClean="0">
                <a:latin typeface="Arial" panose="020B0604020202020204" pitchFamily="34" charset="0"/>
              </a:rPr>
              <a:t>Duple/multiplex cloud/edge network connection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TW" sz="1050" dirty="0" smtClean="0"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1600" dirty="0" smtClean="0">
                <a:latin typeface="Arial" panose="020B0604020202020204" pitchFamily="34" charset="0"/>
              </a:rPr>
              <a:t>Device twin, </a:t>
            </a:r>
            <a:r>
              <a:rPr lang="en-US" altLang="zh-TW" sz="1600" dirty="0" err="1" smtClean="0">
                <a:latin typeface="Arial" panose="020B0604020202020204" pitchFamily="34" charset="0"/>
              </a:rPr>
              <a:t>mqtt</a:t>
            </a:r>
            <a:r>
              <a:rPr lang="en-US" altLang="zh-TW" sz="1600" dirty="0" smtClean="0">
                <a:latin typeface="Arial" panose="020B0604020202020204" pitchFamily="34" charset="0"/>
              </a:rPr>
              <a:t>/http device &amp; edge connection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TW" sz="1050" dirty="0" smtClean="0"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1600" dirty="0" smtClean="0">
                <a:latin typeface="Arial" panose="020B0604020202020204" pitchFamily="34" charset="0"/>
              </a:rPr>
              <a:t>Edge side autonomy</a:t>
            </a:r>
            <a:endParaRPr lang="zh-TW" altLang="en-US" sz="1600" dirty="0"/>
          </a:p>
        </p:txBody>
      </p:sp>
      <p:sp>
        <p:nvSpPr>
          <p:cNvPr id="2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2800" kern="0" dirty="0" err="1" smtClean="0">
                <a:solidFill>
                  <a:srgbClr val="003366"/>
                </a:solidFill>
                <a:cs typeface="Arial" panose="020B0604020202020204" pitchFamily="34" charset="0"/>
              </a:rPr>
              <a:t>KubeEdge</a:t>
            </a:r>
            <a:r>
              <a:rPr lang="en-US" altLang="zh-TW" sz="2800" kern="0" dirty="0" smtClean="0">
                <a:solidFill>
                  <a:srgbClr val="003366"/>
                </a:solidFill>
                <a:cs typeface="Arial" panose="020B0604020202020204" pitchFamily="34" charset="0"/>
              </a:rPr>
              <a:t> - Architecture</a:t>
            </a:r>
            <a:endParaRPr lang="zh-TW" altLang="en-US" sz="2800" kern="0" dirty="0">
              <a:solidFill>
                <a:srgbClr val="003366"/>
              </a:solidFill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" y="739636"/>
            <a:ext cx="4411980" cy="4022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6491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內容版面配置區 5"/>
          <p:cNvSpPr>
            <a:spLocks noGrp="1"/>
          </p:cNvSpPr>
          <p:nvPr>
            <p:ph idx="1"/>
          </p:nvPr>
        </p:nvSpPr>
        <p:spPr>
          <a:xfrm>
            <a:off x="457200" y="776604"/>
            <a:ext cx="8458200" cy="4123056"/>
          </a:xfrm>
        </p:spPr>
        <p:txBody>
          <a:bodyPr/>
          <a:lstStyle/>
          <a:p>
            <a:pPr marL="342900" indent="-342900" eaLnBrk="1" hangingPunct="1">
              <a:buFont typeface="Arial" charset="0"/>
              <a:buChar char="•"/>
            </a:pPr>
            <a:endParaRPr lang="en-US" altLang="zh-TW" sz="2000" dirty="0" smtClean="0">
              <a:solidFill>
                <a:srgbClr val="FF0000"/>
              </a:solidFill>
            </a:endParaRPr>
          </a:p>
          <a:p>
            <a:pPr marL="342900" indent="-342900" eaLnBrk="1" hangingPunct="1">
              <a:buFont typeface="Arial" charset="0"/>
              <a:buChar char="•"/>
            </a:pPr>
            <a:endParaRPr lang="en-US" altLang="zh-TW" sz="2000" dirty="0" smtClean="0">
              <a:solidFill>
                <a:srgbClr val="FF0000"/>
              </a:solidFill>
            </a:endParaRPr>
          </a:p>
          <a:p>
            <a:pPr marL="342900" indent="-342900" eaLnBrk="1" hangingPunct="1">
              <a:buFont typeface="Arial" charset="0"/>
              <a:buChar char="•"/>
            </a:pPr>
            <a:endParaRPr lang="en-US" altLang="zh-TW" sz="2000" dirty="0"/>
          </a:p>
          <a:p>
            <a:pPr eaLnBrk="1" hangingPunct="1"/>
            <a:endParaRPr lang="en-US" altLang="zh-TW" sz="2000" dirty="0" smtClean="0"/>
          </a:p>
          <a:p>
            <a:pPr eaLnBrk="1" hangingPunct="1"/>
            <a:endParaRPr lang="en-US" altLang="zh-TW" sz="2000" dirty="0" smtClean="0"/>
          </a:p>
          <a:p>
            <a:pPr eaLnBrk="1" hangingPunct="1"/>
            <a:endParaRPr lang="zh-TW" altLang="en-US" sz="2000" dirty="0" smtClean="0"/>
          </a:p>
        </p:txBody>
      </p:sp>
      <p:sp>
        <p:nvSpPr>
          <p:cNvPr id="2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2800" kern="0" dirty="0" smtClean="0">
                <a:solidFill>
                  <a:srgbClr val="003366"/>
                </a:solidFill>
                <a:cs typeface="Arial" panose="020B0604020202020204" pitchFamily="34" charset="0"/>
              </a:rPr>
              <a:t>Architecture of </a:t>
            </a:r>
            <a:r>
              <a:rPr lang="en-US" altLang="zh-TW" sz="2800" kern="0" dirty="0" err="1" smtClean="0">
                <a:solidFill>
                  <a:srgbClr val="003366"/>
                </a:solidFill>
                <a:cs typeface="Arial" panose="020B0604020202020204" pitchFamily="34" charset="0"/>
              </a:rPr>
              <a:t>KubeEdge</a:t>
            </a:r>
            <a:endParaRPr lang="zh-TW" altLang="en-US" sz="2800" kern="0" dirty="0">
              <a:solidFill>
                <a:srgbClr val="003366"/>
              </a:solidFill>
              <a:cs typeface="Arial" panose="020B0604020202020204" pitchFamily="34" charset="0"/>
            </a:endParaRPr>
          </a:p>
        </p:txBody>
      </p:sp>
      <p:pic>
        <p:nvPicPr>
          <p:cNvPr id="1026" name="Picture 2" descr="https://kubeedge.io/img/kubeedge_arc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" y="918474"/>
            <a:ext cx="6681153" cy="398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圖說文字 4"/>
          <p:cNvSpPr/>
          <p:nvPr/>
        </p:nvSpPr>
        <p:spPr>
          <a:xfrm>
            <a:off x="5250179" y="2539497"/>
            <a:ext cx="3436621" cy="739140"/>
          </a:xfrm>
          <a:prstGeom prst="wedgeRectCallout">
            <a:avLst>
              <a:gd name="adj1" fmla="val -40389"/>
              <a:gd name="adj2" fmla="val 7693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200" dirty="0">
                <a:solidFill>
                  <a:schemeClr val="tx1"/>
                </a:solidFill>
              </a:rPr>
              <a:t>Communication interface module at the Edge. It is a </a:t>
            </a:r>
            <a:r>
              <a:rPr lang="en-US" altLang="zh-TW" sz="1200" dirty="0">
                <a:solidFill>
                  <a:srgbClr val="FF0000"/>
                </a:solidFill>
              </a:rPr>
              <a:t>web socket client</a:t>
            </a:r>
            <a:r>
              <a:rPr lang="en-US" altLang="zh-TW" sz="1200" dirty="0">
                <a:solidFill>
                  <a:schemeClr val="tx1"/>
                </a:solidFill>
              </a:rPr>
              <a:t> responsible for interacting with Cloud Service for edge computing</a:t>
            </a:r>
            <a:endParaRPr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8" name="矩形圖說文字 7"/>
          <p:cNvSpPr/>
          <p:nvPr/>
        </p:nvSpPr>
        <p:spPr>
          <a:xfrm>
            <a:off x="3112769" y="1935480"/>
            <a:ext cx="1954531" cy="498792"/>
          </a:xfrm>
          <a:prstGeom prst="wedgeRectCallout">
            <a:avLst>
              <a:gd name="adj1" fmla="val -33924"/>
              <a:gd name="adj2" fmla="val 7387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200" dirty="0">
                <a:solidFill>
                  <a:schemeClr val="tx1"/>
                </a:solidFill>
              </a:rPr>
              <a:t>Manages </a:t>
            </a:r>
            <a:r>
              <a:rPr lang="en-US" altLang="zh-TW" sz="1200" dirty="0">
                <a:solidFill>
                  <a:srgbClr val="FF0000"/>
                </a:solidFill>
              </a:rPr>
              <a:t>containerized Applications</a:t>
            </a:r>
            <a:r>
              <a:rPr lang="en-US" altLang="zh-TW" sz="1200" dirty="0">
                <a:solidFill>
                  <a:schemeClr val="tx1"/>
                </a:solidFill>
              </a:rPr>
              <a:t> at the </a:t>
            </a:r>
            <a:r>
              <a:rPr lang="en-US" altLang="zh-TW" sz="1200" dirty="0" smtClean="0">
                <a:solidFill>
                  <a:schemeClr val="tx1"/>
                </a:solidFill>
              </a:rPr>
              <a:t>Edge </a:t>
            </a:r>
            <a:endParaRPr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9" name="矩形圖說文字 8"/>
          <p:cNvSpPr/>
          <p:nvPr/>
        </p:nvSpPr>
        <p:spPr>
          <a:xfrm>
            <a:off x="5379719" y="918474"/>
            <a:ext cx="3535681" cy="739140"/>
          </a:xfrm>
          <a:prstGeom prst="wedgeRectCallout">
            <a:avLst>
              <a:gd name="adj1" fmla="val -40389"/>
              <a:gd name="adj2" fmla="val 7693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>
                <a:solidFill>
                  <a:schemeClr val="tx1"/>
                </a:solidFill>
              </a:rPr>
              <a:t>Communication interface module at the Cloud. A </a:t>
            </a:r>
            <a:r>
              <a:rPr lang="en-US" altLang="zh-TW" sz="1200" dirty="0">
                <a:solidFill>
                  <a:srgbClr val="FF0000"/>
                </a:solidFill>
              </a:rPr>
              <a:t>web socket server</a:t>
            </a:r>
            <a:r>
              <a:rPr lang="en-US" altLang="zh-TW" sz="1200" dirty="0">
                <a:solidFill>
                  <a:schemeClr val="tx1"/>
                </a:solidFill>
              </a:rPr>
              <a:t> </a:t>
            </a:r>
            <a:r>
              <a:rPr lang="en-US" altLang="zh-TW" sz="1200" dirty="0" smtClean="0">
                <a:solidFill>
                  <a:schemeClr val="tx1"/>
                </a:solidFill>
              </a:rPr>
              <a:t>(10000) responsible </a:t>
            </a:r>
            <a:r>
              <a:rPr lang="en-US" altLang="zh-TW" sz="1200" dirty="0">
                <a:solidFill>
                  <a:schemeClr val="tx1"/>
                </a:solidFill>
              </a:rPr>
              <a:t>for watching changes on the cloud side, caching and sending messages to </a:t>
            </a:r>
            <a:r>
              <a:rPr lang="en-US" altLang="zh-TW" sz="1200" dirty="0" err="1">
                <a:solidFill>
                  <a:schemeClr val="tx1"/>
                </a:solidFill>
              </a:rPr>
              <a:t>EdgeHub</a:t>
            </a:r>
            <a:endParaRPr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10" name="矩形圖說文字 9"/>
          <p:cNvSpPr/>
          <p:nvPr/>
        </p:nvSpPr>
        <p:spPr>
          <a:xfrm>
            <a:off x="4869179" y="204259"/>
            <a:ext cx="3817621" cy="739140"/>
          </a:xfrm>
          <a:prstGeom prst="wedgeRectCallout">
            <a:avLst>
              <a:gd name="adj1" fmla="val -40389"/>
              <a:gd name="adj2" fmla="val 7693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200" dirty="0">
                <a:solidFill>
                  <a:schemeClr val="tx1"/>
                </a:solidFill>
              </a:rPr>
              <a:t>Manages the Edge nodes. It is an extended Kubernetes controller which </a:t>
            </a:r>
            <a:r>
              <a:rPr lang="en-US" altLang="zh-TW" sz="1200" dirty="0">
                <a:solidFill>
                  <a:srgbClr val="FF0000"/>
                </a:solidFill>
              </a:rPr>
              <a:t>manages edge nodes and pods metadata</a:t>
            </a:r>
            <a:r>
              <a:rPr lang="en-US" altLang="zh-TW" sz="1200" dirty="0">
                <a:solidFill>
                  <a:schemeClr val="tx1"/>
                </a:solidFill>
              </a:rPr>
              <a:t> so that the data can be targeted to a specific edge node.</a:t>
            </a:r>
            <a:endParaRPr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11" name="矩形圖說文字 10"/>
          <p:cNvSpPr/>
          <p:nvPr/>
        </p:nvSpPr>
        <p:spPr>
          <a:xfrm>
            <a:off x="4869179" y="3520440"/>
            <a:ext cx="4274821" cy="669978"/>
          </a:xfrm>
          <a:prstGeom prst="wedgeRectCallout">
            <a:avLst>
              <a:gd name="adj1" fmla="val -40389"/>
              <a:gd name="adj2" fmla="val 7693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200" dirty="0">
                <a:solidFill>
                  <a:schemeClr val="tx1"/>
                </a:solidFill>
              </a:rPr>
              <a:t>Handles the internal edge communications using MQTT. It is an MQTT client to interact with MQTT servers (</a:t>
            </a:r>
            <a:r>
              <a:rPr lang="en-US" altLang="zh-TW" sz="1200" dirty="0" err="1">
                <a:solidFill>
                  <a:schemeClr val="tx1"/>
                </a:solidFill>
              </a:rPr>
              <a:t>mosquitto</a:t>
            </a:r>
            <a:r>
              <a:rPr lang="en-US" altLang="zh-TW" sz="1200" dirty="0">
                <a:solidFill>
                  <a:schemeClr val="tx1"/>
                </a:solidFill>
              </a:rPr>
              <a:t>), offering publish and subscribe capabilities to other components</a:t>
            </a:r>
            <a:endParaRPr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12" name="矩形圖說文字 11"/>
          <p:cNvSpPr/>
          <p:nvPr/>
        </p:nvSpPr>
        <p:spPr>
          <a:xfrm>
            <a:off x="3120389" y="3370950"/>
            <a:ext cx="5360671" cy="750306"/>
          </a:xfrm>
          <a:prstGeom prst="wedgeRectCallout">
            <a:avLst>
              <a:gd name="adj1" fmla="val -40389"/>
              <a:gd name="adj2" fmla="val 7693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200" dirty="0">
                <a:solidFill>
                  <a:schemeClr val="tx1"/>
                </a:solidFill>
              </a:rPr>
              <a:t>It is software mirror for devices that handles the device metadata. This module helps in </a:t>
            </a:r>
            <a:r>
              <a:rPr lang="en-US" altLang="zh-TW" sz="1200" dirty="0">
                <a:solidFill>
                  <a:srgbClr val="FF0000"/>
                </a:solidFill>
              </a:rPr>
              <a:t>handling device status and syncing the same to cloud</a:t>
            </a:r>
            <a:r>
              <a:rPr lang="en-US" altLang="zh-TW" sz="1200" dirty="0">
                <a:solidFill>
                  <a:schemeClr val="tx1"/>
                </a:solidFill>
              </a:rPr>
              <a:t>. It also provides query interfaces for applications, as it interfaces to a lightweight database (SQLite).</a:t>
            </a:r>
            <a:endParaRPr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13" name="矩形圖說文字 12"/>
          <p:cNvSpPr/>
          <p:nvPr/>
        </p:nvSpPr>
        <p:spPr>
          <a:xfrm>
            <a:off x="2139314" y="2781300"/>
            <a:ext cx="4865371" cy="669978"/>
          </a:xfrm>
          <a:prstGeom prst="wedgeRectCallout">
            <a:avLst>
              <a:gd name="adj1" fmla="val -40389"/>
              <a:gd name="adj2" fmla="val 7693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200" dirty="0">
                <a:solidFill>
                  <a:schemeClr val="tx1"/>
                </a:solidFill>
              </a:rPr>
              <a:t>It manages the metadata at the edge node. This is the message processor between </a:t>
            </a:r>
            <a:r>
              <a:rPr lang="en-US" altLang="zh-TW" sz="1200" dirty="0">
                <a:solidFill>
                  <a:srgbClr val="FF0000"/>
                </a:solidFill>
              </a:rPr>
              <a:t>edged </a:t>
            </a:r>
            <a:r>
              <a:rPr lang="en-US" altLang="zh-TW" sz="1200" dirty="0">
                <a:solidFill>
                  <a:schemeClr val="tx1"/>
                </a:solidFill>
              </a:rPr>
              <a:t>and</a:t>
            </a:r>
            <a:r>
              <a:rPr lang="en-US" altLang="zh-TW" sz="1200" dirty="0">
                <a:solidFill>
                  <a:srgbClr val="FF0000"/>
                </a:solidFill>
              </a:rPr>
              <a:t> </a:t>
            </a:r>
            <a:r>
              <a:rPr lang="en-US" altLang="zh-TW" sz="1200" dirty="0" err="1">
                <a:solidFill>
                  <a:srgbClr val="FF0000"/>
                </a:solidFill>
              </a:rPr>
              <a:t>edgehub</a:t>
            </a:r>
            <a:r>
              <a:rPr lang="en-US" altLang="zh-TW" sz="1200" dirty="0">
                <a:solidFill>
                  <a:schemeClr val="tx1"/>
                </a:solidFill>
              </a:rPr>
              <a:t>. It is also responsible for storing/retrieving metadata to/from a lightweight database (SQLite).</a:t>
            </a:r>
            <a:endParaRPr lang="zh-TW" altLang="en-US" sz="1200" dirty="0">
              <a:solidFill>
                <a:schemeClr val="tx1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4663" y="815682"/>
            <a:ext cx="1611631" cy="23979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內容版面配置區 5"/>
          <p:cNvSpPr>
            <a:spLocks noGrp="1"/>
          </p:cNvSpPr>
          <p:nvPr>
            <p:ph idx="1"/>
          </p:nvPr>
        </p:nvSpPr>
        <p:spPr>
          <a:xfrm>
            <a:off x="457200" y="776604"/>
            <a:ext cx="8458200" cy="4123056"/>
          </a:xfrm>
        </p:spPr>
        <p:txBody>
          <a:bodyPr/>
          <a:lstStyle/>
          <a:p>
            <a:pPr marL="342900" indent="-342900" eaLnBrk="1" hangingPunct="1">
              <a:buFont typeface="Arial" charset="0"/>
              <a:buChar char="•"/>
            </a:pPr>
            <a:endParaRPr lang="en-US" altLang="zh-TW" sz="2000" dirty="0" smtClean="0">
              <a:solidFill>
                <a:srgbClr val="FF0000"/>
              </a:solidFill>
            </a:endParaRPr>
          </a:p>
          <a:p>
            <a:pPr marL="342900" indent="-342900" eaLnBrk="1" hangingPunct="1">
              <a:buFont typeface="Arial" charset="0"/>
              <a:buChar char="•"/>
            </a:pPr>
            <a:endParaRPr lang="en-US" altLang="zh-TW" sz="2000" dirty="0" smtClean="0">
              <a:solidFill>
                <a:srgbClr val="FF0000"/>
              </a:solidFill>
            </a:endParaRPr>
          </a:p>
          <a:p>
            <a:pPr marL="342900" indent="-342900" eaLnBrk="1" hangingPunct="1">
              <a:buFont typeface="Arial" charset="0"/>
              <a:buChar char="•"/>
            </a:pPr>
            <a:endParaRPr lang="en-US" altLang="zh-TW" sz="2000" dirty="0"/>
          </a:p>
          <a:p>
            <a:pPr eaLnBrk="1" hangingPunct="1"/>
            <a:endParaRPr lang="en-US" altLang="zh-TW" sz="2000" dirty="0" smtClean="0"/>
          </a:p>
          <a:p>
            <a:pPr eaLnBrk="1" hangingPunct="1"/>
            <a:endParaRPr lang="en-US" altLang="zh-TW" sz="2000" dirty="0" smtClean="0"/>
          </a:p>
          <a:p>
            <a:pPr eaLnBrk="1" hangingPunct="1"/>
            <a:endParaRPr lang="zh-TW" altLang="en-US" sz="2000" dirty="0" smtClean="0"/>
          </a:p>
        </p:txBody>
      </p:sp>
      <p:sp>
        <p:nvSpPr>
          <p:cNvPr id="2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2800" kern="0" dirty="0" smtClean="0">
                <a:solidFill>
                  <a:srgbClr val="003366"/>
                </a:solidFill>
                <a:cs typeface="Arial" panose="020B0604020202020204" pitchFamily="34" charset="0"/>
              </a:rPr>
              <a:t>Architecture of </a:t>
            </a:r>
            <a:r>
              <a:rPr lang="en-US" altLang="zh-TW" sz="2800" kern="0" dirty="0" err="1" smtClean="0">
                <a:solidFill>
                  <a:srgbClr val="003366"/>
                </a:solidFill>
                <a:cs typeface="Arial" panose="020B0604020202020204" pitchFamily="34" charset="0"/>
              </a:rPr>
              <a:t>KubeEdge</a:t>
            </a:r>
            <a:endParaRPr lang="zh-TW" altLang="en-US" sz="2800" kern="0" dirty="0">
              <a:solidFill>
                <a:srgbClr val="003366"/>
              </a:solidFill>
              <a:cs typeface="Arial" panose="020B0604020202020204" pitchFamily="34" charset="0"/>
            </a:endParaRPr>
          </a:p>
        </p:txBody>
      </p:sp>
      <p:pic>
        <p:nvPicPr>
          <p:cNvPr id="1026" name="Picture 2" descr="https://kubeedge.io/img/kubeedge_arc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" y="918474"/>
            <a:ext cx="6681153" cy="398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1836419" y="2567939"/>
            <a:ext cx="3858085" cy="21049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4210843" y="1043940"/>
            <a:ext cx="1656557" cy="10591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6371528" y="901745"/>
            <a:ext cx="1069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b="1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0.2 release</a:t>
            </a:r>
            <a:endParaRPr lang="zh-TW" altLang="en-US" sz="1400" b="1" dirty="0">
              <a:solidFill>
                <a:srgbClr val="FF000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47082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內容版面配置區 5"/>
          <p:cNvSpPr>
            <a:spLocks noGrp="1"/>
          </p:cNvSpPr>
          <p:nvPr>
            <p:ph idx="1"/>
          </p:nvPr>
        </p:nvSpPr>
        <p:spPr>
          <a:xfrm>
            <a:off x="457200" y="776604"/>
            <a:ext cx="8458200" cy="4123056"/>
          </a:xfrm>
        </p:spPr>
        <p:txBody>
          <a:bodyPr/>
          <a:lstStyle/>
          <a:p>
            <a:pPr marL="342900" indent="-342900" eaLnBrk="1" hangingPunct="1">
              <a:buFont typeface="Arial" charset="0"/>
              <a:buChar char="•"/>
            </a:pPr>
            <a:endParaRPr lang="en-US" altLang="zh-TW" sz="2000" dirty="0" smtClean="0">
              <a:solidFill>
                <a:srgbClr val="FF0000"/>
              </a:solidFill>
            </a:endParaRPr>
          </a:p>
          <a:p>
            <a:pPr marL="342900" indent="-342900" eaLnBrk="1" hangingPunct="1">
              <a:buFont typeface="Arial" charset="0"/>
              <a:buChar char="•"/>
            </a:pPr>
            <a:endParaRPr lang="en-US" altLang="zh-TW" sz="2000" dirty="0" smtClean="0">
              <a:solidFill>
                <a:srgbClr val="FF0000"/>
              </a:solidFill>
            </a:endParaRPr>
          </a:p>
          <a:p>
            <a:pPr marL="342900" indent="-342900" eaLnBrk="1" hangingPunct="1">
              <a:buFont typeface="Arial" charset="0"/>
              <a:buChar char="•"/>
            </a:pPr>
            <a:endParaRPr lang="en-US" altLang="zh-TW" sz="2000" dirty="0"/>
          </a:p>
          <a:p>
            <a:pPr eaLnBrk="1" hangingPunct="1"/>
            <a:endParaRPr lang="en-US" altLang="zh-TW" sz="2000" dirty="0" smtClean="0"/>
          </a:p>
          <a:p>
            <a:pPr eaLnBrk="1" hangingPunct="1"/>
            <a:endParaRPr lang="en-US" altLang="zh-TW" sz="2000" dirty="0" smtClean="0"/>
          </a:p>
          <a:p>
            <a:pPr eaLnBrk="1" hangingPunct="1"/>
            <a:endParaRPr lang="zh-TW" altLang="en-US" sz="2000" dirty="0" smtClean="0"/>
          </a:p>
        </p:txBody>
      </p:sp>
      <p:sp>
        <p:nvSpPr>
          <p:cNvPr id="2" name="標題 4"/>
          <p:cNvSpPr>
            <a:spLocks noGrp="1"/>
          </p:cNvSpPr>
          <p:nvPr>
            <p:ph type="title"/>
          </p:nvPr>
        </p:nvSpPr>
        <p:spPr>
          <a:xfrm>
            <a:off x="457200" y="87313"/>
            <a:ext cx="8229600" cy="596199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2800" kern="0" dirty="0" err="1" smtClean="0">
                <a:solidFill>
                  <a:srgbClr val="003366"/>
                </a:solidFill>
                <a:cs typeface="Arial" panose="020B0604020202020204" pitchFamily="34" charset="0"/>
              </a:rPr>
              <a:t>KubeEdge</a:t>
            </a:r>
            <a:r>
              <a:rPr lang="en-US" altLang="zh-TW" sz="2800" kern="0" dirty="0" smtClean="0">
                <a:solidFill>
                  <a:srgbClr val="003366"/>
                </a:solidFill>
                <a:cs typeface="Arial" panose="020B0604020202020204" pitchFamily="34" charset="0"/>
              </a:rPr>
              <a:t> </a:t>
            </a:r>
            <a:r>
              <a:rPr lang="en-US" altLang="zh-TW" sz="2800" kern="0" dirty="0" err="1" smtClean="0">
                <a:solidFill>
                  <a:srgbClr val="003366"/>
                </a:solidFill>
                <a:cs typeface="Arial" panose="020B0604020202020204" pitchFamily="34" charset="0"/>
              </a:rPr>
              <a:t>Config</a:t>
            </a:r>
            <a:endParaRPr lang="zh-TW" altLang="en-US" sz="2800" kern="0" dirty="0">
              <a:solidFill>
                <a:srgbClr val="003366"/>
              </a:solidFill>
              <a:cs typeface="Arial" panose="020B0604020202020204" pitchFamily="34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20040" y="617991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Cloud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947820" y="571445"/>
            <a:ext cx="4633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</a:rPr>
              <a:t>Edge: fb4ebb70-2783-42b8-b3ef-63e2fd6d242e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820" y="987323"/>
            <a:ext cx="6017137" cy="3152922"/>
          </a:xfrm>
          <a:prstGeom prst="rect">
            <a:avLst/>
          </a:prstGeom>
        </p:spPr>
      </p:pic>
      <p:grpSp>
        <p:nvGrpSpPr>
          <p:cNvPr id="6" name="群組 5"/>
          <p:cNvGrpSpPr/>
          <p:nvPr/>
        </p:nvGrpSpPr>
        <p:grpSpPr>
          <a:xfrm>
            <a:off x="248832" y="987323"/>
            <a:ext cx="2330406" cy="2298361"/>
            <a:chOff x="248832" y="987323"/>
            <a:chExt cx="2330406" cy="229836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832" y="987323"/>
              <a:ext cx="2330406" cy="2298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矩形 4"/>
            <p:cNvSpPr/>
            <p:nvPr/>
          </p:nvSpPr>
          <p:spPr>
            <a:xfrm>
              <a:off x="248832" y="2487424"/>
              <a:ext cx="2238592" cy="40924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947169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訂設計">
  <a:themeElements>
    <a:clrScheme name="沉穩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11470</TotalTime>
  <Words>495</Words>
  <Application>Microsoft Office PowerPoint</Application>
  <PresentationFormat>如螢幕大小 (16:9)</PresentationFormat>
  <Paragraphs>102</Paragraphs>
  <Slides>14</Slides>
  <Notes>1</Notes>
  <HiddenSlides>1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5" baseType="lpstr">
      <vt:lpstr>Arial Unicode MS</vt:lpstr>
      <vt:lpstr>Source Sans Pro</vt:lpstr>
      <vt:lpstr>微軟正黑體</vt:lpstr>
      <vt:lpstr>新細明體</vt:lpstr>
      <vt:lpstr>Arial</vt:lpstr>
      <vt:lpstr>Calibri</vt:lpstr>
      <vt:lpstr>Franklin Gothic Demi Cond</vt:lpstr>
      <vt:lpstr>Garamond</vt:lpstr>
      <vt:lpstr>Tahoma</vt:lpstr>
      <vt:lpstr>Times New Roman</vt:lpstr>
      <vt:lpstr>自訂設計</vt:lpstr>
      <vt:lpstr>PowerPoint 簡報</vt:lpstr>
      <vt:lpstr>Agenda</vt:lpstr>
      <vt:lpstr>Cloud vs. Edge</vt:lpstr>
      <vt:lpstr>Overview </vt:lpstr>
      <vt:lpstr>K8S - Architecture</vt:lpstr>
      <vt:lpstr>KubeEdge - Architecture</vt:lpstr>
      <vt:lpstr>Architecture of KubeEdge</vt:lpstr>
      <vt:lpstr>Architecture of KubeEdge</vt:lpstr>
      <vt:lpstr>KubeEdge Config</vt:lpstr>
      <vt:lpstr>Deployment a Node &amp; Pod</vt:lpstr>
      <vt:lpstr>Release</vt:lpstr>
      <vt:lpstr>Roadmap</vt:lpstr>
      <vt:lpstr>WISE-PaaS/EdgeSense k8s with KubeEdge</vt:lpstr>
      <vt:lpstr>PowerPoint 簡報</vt:lpstr>
    </vt:vector>
  </TitlesOfParts>
  <Company>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x</dc:creator>
  <cp:lastModifiedBy>Eric.Liang</cp:lastModifiedBy>
  <cp:revision>886</cp:revision>
  <dcterms:created xsi:type="dcterms:W3CDTF">2004-01-16T02:40:24Z</dcterms:created>
  <dcterms:modified xsi:type="dcterms:W3CDTF">2019-04-09T05:33:25Z</dcterms:modified>
</cp:coreProperties>
</file>