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41"/>
  </p:notesMasterIdLst>
  <p:handoutMasterIdLst>
    <p:handoutMasterId r:id="rId42"/>
  </p:handoutMasterIdLst>
  <p:sldIdLst>
    <p:sldId id="524" r:id="rId2"/>
    <p:sldId id="529" r:id="rId3"/>
    <p:sldId id="534" r:id="rId4"/>
    <p:sldId id="530" r:id="rId5"/>
    <p:sldId id="531" r:id="rId6"/>
    <p:sldId id="532" r:id="rId7"/>
    <p:sldId id="533" r:id="rId8"/>
    <p:sldId id="535" r:id="rId9"/>
    <p:sldId id="536" r:id="rId10"/>
    <p:sldId id="538" r:id="rId11"/>
    <p:sldId id="539" r:id="rId12"/>
    <p:sldId id="545" r:id="rId13"/>
    <p:sldId id="540" r:id="rId14"/>
    <p:sldId id="542" r:id="rId15"/>
    <p:sldId id="543" r:id="rId16"/>
    <p:sldId id="546" r:id="rId17"/>
    <p:sldId id="547" r:id="rId18"/>
    <p:sldId id="549" r:id="rId19"/>
    <p:sldId id="550" r:id="rId20"/>
    <p:sldId id="555" r:id="rId21"/>
    <p:sldId id="556" r:id="rId22"/>
    <p:sldId id="557" r:id="rId23"/>
    <p:sldId id="558" r:id="rId24"/>
    <p:sldId id="553" r:id="rId25"/>
    <p:sldId id="560" r:id="rId26"/>
    <p:sldId id="561" r:id="rId27"/>
    <p:sldId id="562" r:id="rId28"/>
    <p:sldId id="563" r:id="rId29"/>
    <p:sldId id="551" r:id="rId30"/>
    <p:sldId id="564" r:id="rId31"/>
    <p:sldId id="565" r:id="rId32"/>
    <p:sldId id="566" r:id="rId33"/>
    <p:sldId id="554" r:id="rId34"/>
    <p:sldId id="567" r:id="rId35"/>
    <p:sldId id="568" r:id="rId36"/>
    <p:sldId id="569" r:id="rId37"/>
    <p:sldId id="570" r:id="rId38"/>
    <p:sldId id="523" r:id="rId39"/>
    <p:sldId id="537" r:id="rId40"/>
  </p:sldIdLst>
  <p:sldSz cx="9144000" cy="5143500" type="screen16x9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FF99"/>
    <a:srgbClr val="FAA40A"/>
    <a:srgbClr val="000099"/>
    <a:srgbClr val="004280"/>
    <a:srgbClr val="336699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5332" autoAdjust="0"/>
  </p:normalViewPr>
  <p:slideViewPr>
    <p:cSldViewPr snapToGrid="0">
      <p:cViewPr>
        <p:scale>
          <a:sx n="125" d="100"/>
          <a:sy n="125" d="100"/>
        </p:scale>
        <p:origin x="-1224" y="-5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84" y="-114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5706236B-6576-4B3D-A3AB-C59AEC5389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3993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4AFF815F-C9EA-4E96-8259-916526B024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5483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E2DFEE-9176-4369-8591-518FDE3A2ED2}" type="slidenum">
              <a:rPr lang="en-US" altLang="zh-TW" sz="1300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zh-TW" sz="1300" smtClean="0">
              <a:latin typeface="Garamond" panose="02020404030301010803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4707" y="1596488"/>
            <a:ext cx="6400800" cy="131445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498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40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5"/>
          <p:cNvSpPr>
            <a:spLocks noGrp="1"/>
          </p:cNvSpPr>
          <p:nvPr>
            <p:ph idx="1"/>
          </p:nvPr>
        </p:nvSpPr>
        <p:spPr>
          <a:xfrm>
            <a:off x="457200" y="936625"/>
            <a:ext cx="8229600" cy="357505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altLang="zh-TW" dirty="0" smtClean="0"/>
          </a:p>
        </p:txBody>
      </p:sp>
      <p:sp>
        <p:nvSpPr>
          <p:cNvPr id="9" name="標題 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56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985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00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3968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74725"/>
            <a:ext cx="82296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>
              <a:defRPr/>
            </a:pPr>
            <a:fld id="{BF69DFC0-C867-4B71-8991-875B3166D967}" type="datetimeFigureOut">
              <a:rPr lang="zh-TW" altLang="en-US"/>
              <a:pPr>
                <a:defRPr/>
              </a:pPr>
              <a:t>2019/1/10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0CAAF8-9D54-4418-B1A4-0915324072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5325" y="1597025"/>
            <a:ext cx="6400800" cy="1314450"/>
          </a:xfrm>
        </p:spPr>
        <p:txBody>
          <a:bodyPr/>
          <a:lstStyle/>
          <a:p>
            <a:pPr>
              <a:defRPr/>
            </a:pPr>
            <a:r>
              <a:rPr lang="en-US" altLang="zh-TW" dirty="0" err="1" smtClean="0"/>
              <a:t>EdgeX</a:t>
            </a:r>
            <a:r>
              <a:rPr lang="en-US" altLang="zh-TW" dirty="0" smtClean="0"/>
              <a:t> - </a:t>
            </a:r>
            <a:r>
              <a:rPr lang="en-US" altLang="zh-TW" dirty="0" err="1" smtClean="0"/>
              <a:t>DeviceService</a:t>
            </a:r>
            <a:endParaRPr lang="en-US" altLang="zh-TW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77875" y="3887788"/>
            <a:ext cx="3794125" cy="315912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80000"/>
              <a:buFontTx/>
              <a:buNone/>
              <a:defRPr kumimoji="1" sz="1800" b="1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 New Roman" pitchFamily="18" charset="0"/>
              <a:buChar char="–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 New Roman" pitchFamily="18" charset="0"/>
              <a:buChar char="–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altLang="zh-TW" sz="1600" kern="0" dirty="0" smtClean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1600" b="0" dirty="0" smtClean="0">
                <a:solidFill>
                  <a:schemeClr val="tx1"/>
                </a:solidFill>
              </a:rPr>
              <a:t>Terry.Lu, ESS-</a:t>
            </a:r>
            <a:r>
              <a:rPr lang="en-US" altLang="zh-TW" sz="1600" b="0" dirty="0" err="1" smtClean="0">
                <a:solidFill>
                  <a:schemeClr val="tx1"/>
                </a:solidFill>
              </a:rPr>
              <a:t>EdgeSense</a:t>
            </a:r>
            <a:r>
              <a:rPr lang="en-US" altLang="zh-TW" sz="1600" b="0" dirty="0" smtClean="0">
                <a:solidFill>
                  <a:schemeClr val="tx1"/>
                </a:solidFill>
              </a:rPr>
              <a:t>, Embedded-</a:t>
            </a:r>
            <a:r>
              <a:rPr lang="en-US" altLang="zh-TW" sz="1600" b="0" dirty="0" err="1" smtClean="0">
                <a:solidFill>
                  <a:schemeClr val="tx1"/>
                </a:solidFill>
              </a:rPr>
              <a:t>IoT</a:t>
            </a:r>
            <a:endParaRPr lang="en-US" altLang="zh-TW" sz="16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TW" sz="1600" b="0" dirty="0" smtClean="0">
                <a:solidFill>
                  <a:schemeClr val="tx1"/>
                </a:solidFill>
              </a:rPr>
              <a:t>2018/01/03</a:t>
            </a:r>
            <a:endParaRPr lang="en-US" altLang="zh-TW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configuration.toml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0540" y="1325758"/>
            <a:ext cx="5250180" cy="301609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[[</a:t>
            </a:r>
            <a:r>
              <a:rPr lang="en-US" altLang="zh-TW" dirty="0" err="1"/>
              <a:t>DeviceList</a:t>
            </a:r>
            <a:r>
              <a:rPr lang="en-US" altLang="zh-TW" dirty="0"/>
              <a:t>]]</a:t>
            </a:r>
          </a:p>
          <a:p>
            <a:r>
              <a:rPr lang="en-US" altLang="zh-TW" dirty="0"/>
              <a:t>  Name = "RandNum-Device01"</a:t>
            </a:r>
          </a:p>
          <a:p>
            <a:r>
              <a:rPr lang="en-US" altLang="zh-TW" dirty="0"/>
              <a:t>  Profile = "</a:t>
            </a:r>
            <a:r>
              <a:rPr lang="en-US" altLang="zh-TW" dirty="0" err="1"/>
              <a:t>RandNum</a:t>
            </a:r>
            <a:r>
              <a:rPr lang="en-US" altLang="zh-TW" dirty="0"/>
              <a:t>-Device"</a:t>
            </a:r>
          </a:p>
          <a:p>
            <a:r>
              <a:rPr lang="en-US" altLang="zh-TW" dirty="0"/>
              <a:t>  Description = "Random Number Generator Device"</a:t>
            </a:r>
          </a:p>
          <a:p>
            <a:r>
              <a:rPr lang="en-US" altLang="zh-TW" dirty="0"/>
              <a:t>  Labels = [ "random", "test" ]</a:t>
            </a:r>
          </a:p>
          <a:p>
            <a:r>
              <a:rPr lang="en-US" altLang="zh-TW" dirty="0"/>
              <a:t>  [</a:t>
            </a:r>
            <a:r>
              <a:rPr lang="en-US" altLang="zh-TW" dirty="0" err="1"/>
              <a:t>DeviceList.Addressable</a:t>
            </a:r>
            <a:r>
              <a:rPr lang="en-US" altLang="zh-TW" dirty="0"/>
              <a:t>]</a:t>
            </a:r>
          </a:p>
          <a:p>
            <a:r>
              <a:rPr lang="en-US" altLang="zh-TW" dirty="0"/>
              <a:t>    Address = "random"</a:t>
            </a:r>
          </a:p>
          <a:p>
            <a:r>
              <a:rPr lang="en-US" altLang="zh-TW" dirty="0"/>
              <a:t>    Port = 300</a:t>
            </a:r>
          </a:p>
          <a:p>
            <a:r>
              <a:rPr lang="en-US" altLang="zh-TW" dirty="0"/>
              <a:t>    Protocol = "OTHER"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474720" y="921301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33CC"/>
                </a:solidFill>
                <a:latin typeface="+mn-lt"/>
              </a:rPr>
              <a:t>Configure Devices</a:t>
            </a:r>
            <a:endParaRPr lang="zh-TW" altLang="en-US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206241" y="2115379"/>
            <a:ext cx="380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The name of device profile (</a:t>
            </a:r>
            <a:r>
              <a:rPr lang="en-US" altLang="zh-TW" dirty="0" err="1" smtClean="0">
                <a:solidFill>
                  <a:srgbClr val="FF0000"/>
                </a:solidFill>
                <a:latin typeface="+mn-lt"/>
              </a:rPr>
              <a:t>yaml</a:t>
            </a:r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 file)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直線單箭頭接點 12"/>
          <p:cNvCxnSpPr>
            <a:endCxn id="12" idx="1"/>
          </p:cNvCxnSpPr>
          <p:nvPr/>
        </p:nvCxnSpPr>
        <p:spPr>
          <a:xfrm>
            <a:off x="3474720" y="2300045"/>
            <a:ext cx="73152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206241" y="1802959"/>
            <a:ext cx="147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Device name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直線單箭頭接點 17"/>
          <p:cNvCxnSpPr>
            <a:endCxn id="17" idx="1"/>
          </p:cNvCxnSpPr>
          <p:nvPr/>
        </p:nvCxnSpPr>
        <p:spPr>
          <a:xfrm>
            <a:off x="3573780" y="1987625"/>
            <a:ext cx="63246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01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random-generator-</a:t>
            </a:r>
            <a:r>
              <a:rPr lang="en-US" altLang="zh-TW" dirty="0" err="1"/>
              <a:t>device.yaml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01040" y="990600"/>
            <a:ext cx="6012180" cy="2080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name: "</a:t>
            </a:r>
            <a:r>
              <a:rPr lang="en-US" altLang="zh-TW" dirty="0" err="1"/>
              <a:t>RandNum</a:t>
            </a:r>
            <a:r>
              <a:rPr lang="en-US" altLang="zh-TW" dirty="0"/>
              <a:t>-Device"</a:t>
            </a:r>
          </a:p>
          <a:p>
            <a:r>
              <a:rPr lang="en-US" altLang="zh-TW" dirty="0"/>
              <a:t>manufacturer: "Dell Technologies"</a:t>
            </a:r>
          </a:p>
          <a:p>
            <a:r>
              <a:rPr lang="en-US" altLang="zh-TW" dirty="0"/>
              <a:t>model: "1"</a:t>
            </a:r>
          </a:p>
          <a:p>
            <a:r>
              <a:rPr lang="en-US" altLang="zh-TW" dirty="0"/>
              <a:t>labels:</a:t>
            </a:r>
          </a:p>
          <a:p>
            <a:r>
              <a:rPr lang="en-US" altLang="zh-TW" dirty="0"/>
              <a:t> - "random"</a:t>
            </a:r>
          </a:p>
          <a:p>
            <a:r>
              <a:rPr lang="en-US" altLang="zh-TW" dirty="0"/>
              <a:t> - "test"</a:t>
            </a:r>
          </a:p>
          <a:p>
            <a:r>
              <a:rPr lang="en-US" altLang="zh-TW" dirty="0"/>
              <a:t>description: "random number generator to simulate a device"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206241" y="1048579"/>
            <a:ext cx="214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Device profile name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" name="直線單箭頭接點 5"/>
          <p:cNvCxnSpPr>
            <a:endCxn id="5" idx="1"/>
          </p:cNvCxnSpPr>
          <p:nvPr/>
        </p:nvCxnSpPr>
        <p:spPr>
          <a:xfrm>
            <a:off x="3573780" y="1233245"/>
            <a:ext cx="63246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2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random-generator-</a:t>
            </a:r>
            <a:r>
              <a:rPr lang="en-US" altLang="zh-TW" dirty="0" err="1"/>
              <a:t>device.yaml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4153" y="3067050"/>
            <a:ext cx="182118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deviceResources</a:t>
            </a:r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2545333" y="3067050"/>
            <a:ext cx="182118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deviceResources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4366513" y="3067050"/>
            <a:ext cx="685800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…</a:t>
            </a:r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724153" y="2693670"/>
            <a:ext cx="4328160" cy="3733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resources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724153" y="2320290"/>
            <a:ext cx="4328160" cy="373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commands</a:t>
            </a:r>
            <a:endParaRPr lang="zh-TW" altLang="en-US" dirty="0"/>
          </a:p>
        </p:txBody>
      </p:sp>
      <p:cxnSp>
        <p:nvCxnSpPr>
          <p:cNvPr id="13" name="直線單箭頭接點 12"/>
          <p:cNvCxnSpPr>
            <a:stCxn id="7" idx="3"/>
            <a:endCxn id="14" idx="1"/>
          </p:cNvCxnSpPr>
          <p:nvPr/>
        </p:nvCxnSpPr>
        <p:spPr>
          <a:xfrm flipV="1">
            <a:off x="5052313" y="2878336"/>
            <a:ext cx="510540" cy="2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562853" y="2693670"/>
            <a:ext cx="237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Device Service function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0" name="直線單箭頭接點 19"/>
          <p:cNvCxnSpPr>
            <a:endCxn id="21" idx="1"/>
          </p:cNvCxnSpPr>
          <p:nvPr/>
        </p:nvCxnSpPr>
        <p:spPr>
          <a:xfrm flipV="1">
            <a:off x="5052313" y="3247668"/>
            <a:ext cx="510540" cy="2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562853" y="3063002"/>
            <a:ext cx="131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Data format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2" name="直線單箭頭接點 21"/>
          <p:cNvCxnSpPr>
            <a:endCxn id="23" idx="1"/>
          </p:cNvCxnSpPr>
          <p:nvPr/>
        </p:nvCxnSpPr>
        <p:spPr>
          <a:xfrm flipV="1">
            <a:off x="5052313" y="2506980"/>
            <a:ext cx="510540" cy="2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562853" y="2322314"/>
            <a:ext cx="9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REST API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148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random-generator-</a:t>
            </a:r>
            <a:r>
              <a:rPr lang="en-US" altLang="zh-TW" dirty="0" err="1"/>
              <a:t>device.yaml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01040" y="757824"/>
            <a:ext cx="6865620" cy="381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b="1" dirty="0" err="1"/>
              <a:t>deviceResources</a:t>
            </a:r>
            <a:r>
              <a:rPr lang="en-US" altLang="zh-TW" sz="1200" b="1" dirty="0"/>
              <a:t>:</a:t>
            </a:r>
          </a:p>
          <a:p>
            <a:r>
              <a:rPr lang="en-US" altLang="zh-TW" sz="1200" b="1" dirty="0"/>
              <a:t>    -   </a:t>
            </a:r>
          </a:p>
          <a:p>
            <a:r>
              <a:rPr lang="en-US" altLang="zh-TW" sz="1200" b="1" dirty="0"/>
              <a:t>        name: "</a:t>
            </a:r>
            <a:r>
              <a:rPr lang="en-US" altLang="zh-TW" sz="1200" b="1" dirty="0" err="1"/>
              <a:t>randomnumber</a:t>
            </a:r>
            <a:r>
              <a:rPr lang="en-US" altLang="zh-TW" sz="1200" b="1" dirty="0"/>
              <a:t>"</a:t>
            </a:r>
          </a:p>
          <a:p>
            <a:r>
              <a:rPr lang="en-US" altLang="zh-TW" sz="1200" b="1" dirty="0"/>
              <a:t>        description: "generated random number"</a:t>
            </a:r>
          </a:p>
          <a:p>
            <a:r>
              <a:rPr lang="en-US" altLang="zh-TW" sz="1200" b="1" dirty="0"/>
              <a:t>        attributes:</a:t>
            </a:r>
          </a:p>
          <a:p>
            <a:r>
              <a:rPr lang="en-US" altLang="zh-TW" sz="1200" b="1" dirty="0"/>
              <a:t>            { type: "</a:t>
            </a:r>
            <a:r>
              <a:rPr lang="en-US" altLang="zh-TW" sz="1200" b="1" dirty="0" err="1"/>
              <a:t>randdom</a:t>
            </a:r>
            <a:r>
              <a:rPr lang="en-US" altLang="zh-TW" sz="1200" b="1" dirty="0"/>
              <a:t>" }</a:t>
            </a:r>
          </a:p>
          <a:p>
            <a:r>
              <a:rPr lang="en-US" altLang="zh-TW" sz="1200" b="1" dirty="0"/>
              <a:t>        properties:</a:t>
            </a:r>
          </a:p>
          <a:p>
            <a:r>
              <a:rPr lang="en-US" altLang="zh-TW" sz="1200" b="1" dirty="0"/>
              <a:t>            value:</a:t>
            </a:r>
          </a:p>
          <a:p>
            <a:r>
              <a:rPr lang="en-US" altLang="zh-TW" sz="1200" b="1" dirty="0"/>
              <a:t>                { type: "INT32", </a:t>
            </a:r>
            <a:r>
              <a:rPr lang="en-US" altLang="zh-TW" sz="1200" b="1" dirty="0" err="1"/>
              <a:t>readWrite</a:t>
            </a:r>
            <a:r>
              <a:rPr lang="en-US" altLang="zh-TW" sz="1200" b="1" dirty="0"/>
              <a:t>: "R", </a:t>
            </a:r>
            <a:r>
              <a:rPr lang="en-US" altLang="zh-TW" sz="1200" b="1" dirty="0" err="1"/>
              <a:t>defaultValue</a:t>
            </a:r>
            <a:r>
              <a:rPr lang="en-US" altLang="zh-TW" sz="1200" b="1" dirty="0"/>
              <a:t>: "0.00", minimum: "0.00", maximum: "100.00"  }</a:t>
            </a:r>
          </a:p>
          <a:p>
            <a:r>
              <a:rPr lang="en-US" altLang="zh-TW" sz="1200" b="1" dirty="0"/>
              <a:t>            units:</a:t>
            </a:r>
          </a:p>
          <a:p>
            <a:r>
              <a:rPr lang="en-US" altLang="zh-TW" sz="1200" b="1" dirty="0"/>
              <a:t>                { type: "String", </a:t>
            </a:r>
            <a:r>
              <a:rPr lang="en-US" altLang="zh-TW" sz="1200" b="1" dirty="0" err="1"/>
              <a:t>readWrite</a:t>
            </a:r>
            <a:r>
              <a:rPr lang="en-US" altLang="zh-TW" sz="1200" b="1" dirty="0"/>
              <a:t>: "R", </a:t>
            </a:r>
            <a:r>
              <a:rPr lang="en-US" altLang="zh-TW" sz="1200" b="1" dirty="0" err="1"/>
              <a:t>defaultValue</a:t>
            </a:r>
            <a:r>
              <a:rPr lang="en-US" altLang="zh-TW" sz="1200" b="1" dirty="0"/>
              <a:t>: "" }</a:t>
            </a:r>
          </a:p>
          <a:p>
            <a:endParaRPr lang="en-US" altLang="zh-TW" sz="1200" b="1" dirty="0"/>
          </a:p>
          <a:p>
            <a:r>
              <a:rPr lang="en-US" altLang="zh-TW" sz="1200" b="1" dirty="0"/>
              <a:t>resources:</a:t>
            </a:r>
          </a:p>
          <a:p>
            <a:r>
              <a:rPr lang="en-US" altLang="zh-TW" sz="1200" b="1" dirty="0"/>
              <a:t>    -</a:t>
            </a:r>
          </a:p>
          <a:p>
            <a:r>
              <a:rPr lang="en-US" altLang="zh-TW" sz="1200" b="1" dirty="0"/>
              <a:t>        name: "Random"</a:t>
            </a:r>
          </a:p>
          <a:p>
            <a:r>
              <a:rPr lang="en-US" altLang="zh-TW" sz="1200" b="1" dirty="0"/>
              <a:t>        get:</a:t>
            </a:r>
          </a:p>
          <a:p>
            <a:r>
              <a:rPr lang="en-US" altLang="zh-TW" sz="1200" b="1" dirty="0"/>
              <a:t>            -</a:t>
            </a:r>
          </a:p>
          <a:p>
            <a:r>
              <a:rPr lang="en-US" altLang="zh-TW" sz="1200" b="1" dirty="0"/>
              <a:t>                { operation: "get", object: "</a:t>
            </a:r>
            <a:r>
              <a:rPr lang="en-US" altLang="zh-TW" sz="1200" b="1" dirty="0" err="1"/>
              <a:t>randomnumber</a:t>
            </a:r>
            <a:r>
              <a:rPr lang="en-US" altLang="zh-TW" sz="1200" b="1" dirty="0"/>
              <a:t>", property: "value", parameter: "Random" </a:t>
            </a:r>
            <a:r>
              <a:rPr lang="en-US" altLang="zh-TW" sz="1200" b="1" dirty="0" smtClean="0"/>
              <a:t>}</a:t>
            </a:r>
          </a:p>
          <a:p>
            <a:r>
              <a:rPr lang="en-US" altLang="zh-TW" sz="1200" b="1" dirty="0"/>
              <a:t> </a:t>
            </a:r>
            <a:r>
              <a:rPr lang="en-US" altLang="zh-TW" sz="1200" b="1" dirty="0" smtClean="0"/>
              <a:t>       set</a:t>
            </a:r>
          </a:p>
          <a:p>
            <a:r>
              <a:rPr lang="en-US" altLang="zh-TW" sz="1200" b="1" dirty="0" smtClean="0"/>
              <a:t>            </a:t>
            </a:r>
            <a:r>
              <a:rPr lang="en-US" altLang="zh-TW" sz="1200" b="1" dirty="0"/>
              <a:t>-</a:t>
            </a:r>
          </a:p>
          <a:p>
            <a:r>
              <a:rPr lang="en-US" altLang="zh-TW" sz="1200" b="1" dirty="0"/>
              <a:t>                { operation: </a:t>
            </a:r>
            <a:r>
              <a:rPr lang="en-US" altLang="zh-TW" sz="1200" b="1" dirty="0" smtClean="0"/>
              <a:t>“set</a:t>
            </a:r>
            <a:r>
              <a:rPr lang="en-US" altLang="zh-TW" sz="1200" b="1" dirty="0"/>
              <a:t>", object: "</a:t>
            </a:r>
            <a:r>
              <a:rPr lang="en-US" altLang="zh-TW" sz="1200" b="1" dirty="0" err="1" smtClean="0"/>
              <a:t>randomnumber</a:t>
            </a:r>
            <a:r>
              <a:rPr lang="en-US" altLang="zh-TW" sz="1200" b="1" dirty="0" smtClean="0"/>
              <a:t>-SET", </a:t>
            </a:r>
            <a:r>
              <a:rPr lang="en-US" altLang="zh-TW" sz="1200" b="1" dirty="0"/>
              <a:t>property: "value", parameter: "</a:t>
            </a:r>
            <a:r>
              <a:rPr lang="en-US" altLang="zh-TW" sz="1200" b="1" dirty="0" smtClean="0"/>
              <a:t>Random-SET" </a:t>
            </a:r>
            <a:r>
              <a:rPr lang="en-US" altLang="zh-TW" sz="1200" b="1" dirty="0"/>
              <a:t>}</a:t>
            </a:r>
            <a:endParaRPr lang="en-US" altLang="zh-TW" sz="1200" b="1" dirty="0" smtClean="0"/>
          </a:p>
        </p:txBody>
      </p:sp>
      <p:sp>
        <p:nvSpPr>
          <p:cNvPr id="2" name="矩形 1"/>
          <p:cNvSpPr/>
          <p:nvPr/>
        </p:nvSpPr>
        <p:spPr>
          <a:xfrm>
            <a:off x="1501140" y="1066800"/>
            <a:ext cx="1188720" cy="243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025140" y="3825240"/>
            <a:ext cx="1108710" cy="243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134100" y="3810000"/>
            <a:ext cx="807720" cy="243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625562" y="3502223"/>
            <a:ext cx="3482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  <a:latin typeface="+mn-lt"/>
              </a:rPr>
              <a:t>Name of d</a:t>
            </a:r>
            <a:r>
              <a:rPr lang="en-US" altLang="zh-TW" sz="1400" dirty="0" smtClean="0">
                <a:solidFill>
                  <a:srgbClr val="FF0000"/>
                </a:solidFill>
                <a:latin typeface="+mn-lt"/>
              </a:rPr>
              <a:t>escriptor that register </a:t>
            </a:r>
            <a:r>
              <a:rPr lang="en-US" altLang="zh-TW" sz="1400" dirty="0">
                <a:solidFill>
                  <a:srgbClr val="FF0000"/>
                </a:solidFill>
                <a:latin typeface="+mn-lt"/>
              </a:rPr>
              <a:t>to metadata</a:t>
            </a:r>
            <a:endParaRPr lang="zh-TW" alt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64920" y="2560320"/>
            <a:ext cx="3253740" cy="243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518660" y="2519243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  <a:latin typeface="+mn-lt"/>
              </a:rPr>
              <a:t>No used</a:t>
            </a:r>
            <a:endParaRPr lang="zh-TW" alt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975360" y="1165860"/>
            <a:ext cx="1927860" cy="2872740"/>
          </a:xfrm>
          <a:custGeom>
            <a:avLst/>
            <a:gdLst>
              <a:gd name="connsiteX0" fmla="*/ 480060 w 1927860"/>
              <a:gd name="connsiteY0" fmla="*/ 0 h 2872740"/>
              <a:gd name="connsiteX1" fmla="*/ 381000 w 1927860"/>
              <a:gd name="connsiteY1" fmla="*/ 22860 h 2872740"/>
              <a:gd name="connsiteX2" fmla="*/ 358140 w 1927860"/>
              <a:gd name="connsiteY2" fmla="*/ 30480 h 2872740"/>
              <a:gd name="connsiteX3" fmla="*/ 335280 w 1927860"/>
              <a:gd name="connsiteY3" fmla="*/ 38100 h 2872740"/>
              <a:gd name="connsiteX4" fmla="*/ 289560 w 1927860"/>
              <a:gd name="connsiteY4" fmla="*/ 60960 h 2872740"/>
              <a:gd name="connsiteX5" fmla="*/ 259080 w 1927860"/>
              <a:gd name="connsiteY5" fmla="*/ 91440 h 2872740"/>
              <a:gd name="connsiteX6" fmla="*/ 213360 w 1927860"/>
              <a:gd name="connsiteY6" fmla="*/ 106680 h 2872740"/>
              <a:gd name="connsiteX7" fmla="*/ 190500 w 1927860"/>
              <a:gd name="connsiteY7" fmla="*/ 121920 h 2872740"/>
              <a:gd name="connsiteX8" fmla="*/ 160020 w 1927860"/>
              <a:gd name="connsiteY8" fmla="*/ 137160 h 2872740"/>
              <a:gd name="connsiteX9" fmla="*/ 106680 w 1927860"/>
              <a:gd name="connsiteY9" fmla="*/ 175260 h 2872740"/>
              <a:gd name="connsiteX10" fmla="*/ 76200 w 1927860"/>
              <a:gd name="connsiteY10" fmla="*/ 213360 h 2872740"/>
              <a:gd name="connsiteX11" fmla="*/ 60960 w 1927860"/>
              <a:gd name="connsiteY11" fmla="*/ 266700 h 2872740"/>
              <a:gd name="connsiteX12" fmla="*/ 45720 w 1927860"/>
              <a:gd name="connsiteY12" fmla="*/ 289560 h 2872740"/>
              <a:gd name="connsiteX13" fmla="*/ 30480 w 1927860"/>
              <a:gd name="connsiteY13" fmla="*/ 335280 h 2872740"/>
              <a:gd name="connsiteX14" fmla="*/ 22860 w 1927860"/>
              <a:gd name="connsiteY14" fmla="*/ 358140 h 2872740"/>
              <a:gd name="connsiteX15" fmla="*/ 15240 w 1927860"/>
              <a:gd name="connsiteY15" fmla="*/ 388620 h 2872740"/>
              <a:gd name="connsiteX16" fmla="*/ 0 w 1927860"/>
              <a:gd name="connsiteY16" fmla="*/ 457200 h 2872740"/>
              <a:gd name="connsiteX17" fmla="*/ 7620 w 1927860"/>
              <a:gd name="connsiteY17" fmla="*/ 670560 h 2872740"/>
              <a:gd name="connsiteX18" fmla="*/ 15240 w 1927860"/>
              <a:gd name="connsiteY18" fmla="*/ 1013460 h 2872740"/>
              <a:gd name="connsiteX19" fmla="*/ 22860 w 1927860"/>
              <a:gd name="connsiteY19" fmla="*/ 1059180 h 2872740"/>
              <a:gd name="connsiteX20" fmla="*/ 38100 w 1927860"/>
              <a:gd name="connsiteY20" fmla="*/ 1104900 h 2872740"/>
              <a:gd name="connsiteX21" fmla="*/ 45720 w 1927860"/>
              <a:gd name="connsiteY21" fmla="*/ 1158240 h 2872740"/>
              <a:gd name="connsiteX22" fmla="*/ 53340 w 1927860"/>
              <a:gd name="connsiteY22" fmla="*/ 1181100 h 2872740"/>
              <a:gd name="connsiteX23" fmla="*/ 60960 w 1927860"/>
              <a:gd name="connsiteY23" fmla="*/ 1249680 h 2872740"/>
              <a:gd name="connsiteX24" fmla="*/ 76200 w 1927860"/>
              <a:gd name="connsiteY24" fmla="*/ 1295400 h 2872740"/>
              <a:gd name="connsiteX25" fmla="*/ 91440 w 1927860"/>
              <a:gd name="connsiteY25" fmla="*/ 1371600 h 2872740"/>
              <a:gd name="connsiteX26" fmla="*/ 99060 w 1927860"/>
              <a:gd name="connsiteY26" fmla="*/ 1409700 h 2872740"/>
              <a:gd name="connsiteX27" fmla="*/ 114300 w 1927860"/>
              <a:gd name="connsiteY27" fmla="*/ 1463040 h 2872740"/>
              <a:gd name="connsiteX28" fmla="*/ 129540 w 1927860"/>
              <a:gd name="connsiteY28" fmla="*/ 1584960 h 2872740"/>
              <a:gd name="connsiteX29" fmla="*/ 152400 w 1927860"/>
              <a:gd name="connsiteY29" fmla="*/ 1645920 h 2872740"/>
              <a:gd name="connsiteX30" fmla="*/ 167640 w 1927860"/>
              <a:gd name="connsiteY30" fmla="*/ 1706880 h 2872740"/>
              <a:gd name="connsiteX31" fmla="*/ 175260 w 1927860"/>
              <a:gd name="connsiteY31" fmla="*/ 1729740 h 2872740"/>
              <a:gd name="connsiteX32" fmla="*/ 182880 w 1927860"/>
              <a:gd name="connsiteY32" fmla="*/ 1783080 h 2872740"/>
              <a:gd name="connsiteX33" fmla="*/ 198120 w 1927860"/>
              <a:gd name="connsiteY33" fmla="*/ 1813560 h 2872740"/>
              <a:gd name="connsiteX34" fmla="*/ 205740 w 1927860"/>
              <a:gd name="connsiteY34" fmla="*/ 1859280 h 2872740"/>
              <a:gd name="connsiteX35" fmla="*/ 236220 w 1927860"/>
              <a:gd name="connsiteY35" fmla="*/ 1905000 h 2872740"/>
              <a:gd name="connsiteX36" fmla="*/ 266700 w 1927860"/>
              <a:gd name="connsiteY36" fmla="*/ 1958340 h 2872740"/>
              <a:gd name="connsiteX37" fmla="*/ 289560 w 1927860"/>
              <a:gd name="connsiteY37" fmla="*/ 2019300 h 2872740"/>
              <a:gd name="connsiteX38" fmla="*/ 320040 w 1927860"/>
              <a:gd name="connsiteY38" fmla="*/ 2065020 h 2872740"/>
              <a:gd name="connsiteX39" fmla="*/ 335280 w 1927860"/>
              <a:gd name="connsiteY39" fmla="*/ 2087880 h 2872740"/>
              <a:gd name="connsiteX40" fmla="*/ 381000 w 1927860"/>
              <a:gd name="connsiteY40" fmla="*/ 2164080 h 2872740"/>
              <a:gd name="connsiteX41" fmla="*/ 396240 w 1927860"/>
              <a:gd name="connsiteY41" fmla="*/ 2186940 h 2872740"/>
              <a:gd name="connsiteX42" fmla="*/ 411480 w 1927860"/>
              <a:gd name="connsiteY42" fmla="*/ 2209800 h 2872740"/>
              <a:gd name="connsiteX43" fmla="*/ 441960 w 1927860"/>
              <a:gd name="connsiteY43" fmla="*/ 2263140 h 2872740"/>
              <a:gd name="connsiteX44" fmla="*/ 464820 w 1927860"/>
              <a:gd name="connsiteY44" fmla="*/ 2286000 h 2872740"/>
              <a:gd name="connsiteX45" fmla="*/ 495300 w 1927860"/>
              <a:gd name="connsiteY45" fmla="*/ 2331720 h 2872740"/>
              <a:gd name="connsiteX46" fmla="*/ 525780 w 1927860"/>
              <a:gd name="connsiteY46" fmla="*/ 2362200 h 2872740"/>
              <a:gd name="connsiteX47" fmla="*/ 556260 w 1927860"/>
              <a:gd name="connsiteY47" fmla="*/ 2385060 h 2872740"/>
              <a:gd name="connsiteX48" fmla="*/ 624840 w 1927860"/>
              <a:gd name="connsiteY48" fmla="*/ 2461260 h 2872740"/>
              <a:gd name="connsiteX49" fmla="*/ 655320 w 1927860"/>
              <a:gd name="connsiteY49" fmla="*/ 2484120 h 2872740"/>
              <a:gd name="connsiteX50" fmla="*/ 678180 w 1927860"/>
              <a:gd name="connsiteY50" fmla="*/ 2499360 h 2872740"/>
              <a:gd name="connsiteX51" fmla="*/ 754380 w 1927860"/>
              <a:gd name="connsiteY51" fmla="*/ 2560320 h 2872740"/>
              <a:gd name="connsiteX52" fmla="*/ 800100 w 1927860"/>
              <a:gd name="connsiteY52" fmla="*/ 2598420 h 2872740"/>
              <a:gd name="connsiteX53" fmla="*/ 845820 w 1927860"/>
              <a:gd name="connsiteY53" fmla="*/ 2644140 h 2872740"/>
              <a:gd name="connsiteX54" fmla="*/ 891540 w 1927860"/>
              <a:gd name="connsiteY54" fmla="*/ 2674620 h 2872740"/>
              <a:gd name="connsiteX55" fmla="*/ 922020 w 1927860"/>
              <a:gd name="connsiteY55" fmla="*/ 2689860 h 2872740"/>
              <a:gd name="connsiteX56" fmla="*/ 944880 w 1927860"/>
              <a:gd name="connsiteY56" fmla="*/ 2712720 h 2872740"/>
              <a:gd name="connsiteX57" fmla="*/ 967740 w 1927860"/>
              <a:gd name="connsiteY57" fmla="*/ 2720340 h 2872740"/>
              <a:gd name="connsiteX58" fmla="*/ 990600 w 1927860"/>
              <a:gd name="connsiteY58" fmla="*/ 2735580 h 2872740"/>
              <a:gd name="connsiteX59" fmla="*/ 1013460 w 1927860"/>
              <a:gd name="connsiteY59" fmla="*/ 2743200 h 2872740"/>
              <a:gd name="connsiteX60" fmla="*/ 1051560 w 1927860"/>
              <a:gd name="connsiteY60" fmla="*/ 2766060 h 2872740"/>
              <a:gd name="connsiteX61" fmla="*/ 1082040 w 1927860"/>
              <a:gd name="connsiteY61" fmla="*/ 2788920 h 2872740"/>
              <a:gd name="connsiteX62" fmla="*/ 1143000 w 1927860"/>
              <a:gd name="connsiteY62" fmla="*/ 2804160 h 2872740"/>
              <a:gd name="connsiteX63" fmla="*/ 1196340 w 1927860"/>
              <a:gd name="connsiteY63" fmla="*/ 2819400 h 2872740"/>
              <a:gd name="connsiteX64" fmla="*/ 1234440 w 1927860"/>
              <a:gd name="connsiteY64" fmla="*/ 2827020 h 2872740"/>
              <a:gd name="connsiteX65" fmla="*/ 1257300 w 1927860"/>
              <a:gd name="connsiteY65" fmla="*/ 2834640 h 2872740"/>
              <a:gd name="connsiteX66" fmla="*/ 1295400 w 1927860"/>
              <a:gd name="connsiteY66" fmla="*/ 2842260 h 2872740"/>
              <a:gd name="connsiteX67" fmla="*/ 1371600 w 1927860"/>
              <a:gd name="connsiteY67" fmla="*/ 2865120 h 2872740"/>
              <a:gd name="connsiteX68" fmla="*/ 1424940 w 1927860"/>
              <a:gd name="connsiteY68" fmla="*/ 2872740 h 2872740"/>
              <a:gd name="connsiteX69" fmla="*/ 1691640 w 1927860"/>
              <a:gd name="connsiteY69" fmla="*/ 2865120 h 2872740"/>
              <a:gd name="connsiteX70" fmla="*/ 1927860 w 1927860"/>
              <a:gd name="connsiteY70" fmla="*/ 2857500 h 287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927860" h="2872740">
                <a:moveTo>
                  <a:pt x="480060" y="0"/>
                </a:moveTo>
                <a:cubicBezTo>
                  <a:pt x="410817" y="9892"/>
                  <a:pt x="443759" y="1940"/>
                  <a:pt x="381000" y="22860"/>
                </a:cubicBezTo>
                <a:lnTo>
                  <a:pt x="358140" y="30480"/>
                </a:lnTo>
                <a:cubicBezTo>
                  <a:pt x="350520" y="33020"/>
                  <a:pt x="341963" y="33645"/>
                  <a:pt x="335280" y="38100"/>
                </a:cubicBezTo>
                <a:cubicBezTo>
                  <a:pt x="305737" y="57795"/>
                  <a:pt x="321108" y="50444"/>
                  <a:pt x="289560" y="60960"/>
                </a:cubicBezTo>
                <a:cubicBezTo>
                  <a:pt x="279400" y="71120"/>
                  <a:pt x="271401" y="84048"/>
                  <a:pt x="259080" y="91440"/>
                </a:cubicBezTo>
                <a:cubicBezTo>
                  <a:pt x="245305" y="99705"/>
                  <a:pt x="226726" y="97769"/>
                  <a:pt x="213360" y="106680"/>
                </a:cubicBezTo>
                <a:cubicBezTo>
                  <a:pt x="205740" y="111760"/>
                  <a:pt x="198451" y="117376"/>
                  <a:pt x="190500" y="121920"/>
                </a:cubicBezTo>
                <a:cubicBezTo>
                  <a:pt x="180637" y="127556"/>
                  <a:pt x="169263" y="130558"/>
                  <a:pt x="160020" y="137160"/>
                </a:cubicBezTo>
                <a:cubicBezTo>
                  <a:pt x="87938" y="188647"/>
                  <a:pt x="190216" y="133492"/>
                  <a:pt x="106680" y="175260"/>
                </a:cubicBezTo>
                <a:cubicBezTo>
                  <a:pt x="87527" y="232719"/>
                  <a:pt x="115591" y="164121"/>
                  <a:pt x="76200" y="213360"/>
                </a:cubicBezTo>
                <a:cubicBezTo>
                  <a:pt x="71637" y="219063"/>
                  <a:pt x="62224" y="263751"/>
                  <a:pt x="60960" y="266700"/>
                </a:cubicBezTo>
                <a:cubicBezTo>
                  <a:pt x="57352" y="275118"/>
                  <a:pt x="49439" y="281191"/>
                  <a:pt x="45720" y="289560"/>
                </a:cubicBezTo>
                <a:cubicBezTo>
                  <a:pt x="39196" y="304240"/>
                  <a:pt x="35560" y="320040"/>
                  <a:pt x="30480" y="335280"/>
                </a:cubicBezTo>
                <a:cubicBezTo>
                  <a:pt x="27940" y="342900"/>
                  <a:pt x="24808" y="350348"/>
                  <a:pt x="22860" y="358140"/>
                </a:cubicBezTo>
                <a:cubicBezTo>
                  <a:pt x="20320" y="368300"/>
                  <a:pt x="17512" y="378397"/>
                  <a:pt x="15240" y="388620"/>
                </a:cubicBezTo>
                <a:cubicBezTo>
                  <a:pt x="-4108" y="475685"/>
                  <a:pt x="18584" y="382866"/>
                  <a:pt x="0" y="457200"/>
                </a:cubicBezTo>
                <a:cubicBezTo>
                  <a:pt x="2540" y="528320"/>
                  <a:pt x="5671" y="599421"/>
                  <a:pt x="7620" y="670560"/>
                </a:cubicBezTo>
                <a:cubicBezTo>
                  <a:pt x="10751" y="784845"/>
                  <a:pt x="10760" y="899220"/>
                  <a:pt x="15240" y="1013460"/>
                </a:cubicBezTo>
                <a:cubicBezTo>
                  <a:pt x="15845" y="1028898"/>
                  <a:pt x="19113" y="1044191"/>
                  <a:pt x="22860" y="1059180"/>
                </a:cubicBezTo>
                <a:cubicBezTo>
                  <a:pt x="26756" y="1074765"/>
                  <a:pt x="38100" y="1104900"/>
                  <a:pt x="38100" y="1104900"/>
                </a:cubicBezTo>
                <a:cubicBezTo>
                  <a:pt x="40640" y="1122680"/>
                  <a:pt x="42198" y="1140628"/>
                  <a:pt x="45720" y="1158240"/>
                </a:cubicBezTo>
                <a:cubicBezTo>
                  <a:pt x="47295" y="1166116"/>
                  <a:pt x="52020" y="1173177"/>
                  <a:pt x="53340" y="1181100"/>
                </a:cubicBezTo>
                <a:cubicBezTo>
                  <a:pt x="57121" y="1203788"/>
                  <a:pt x="56449" y="1227126"/>
                  <a:pt x="60960" y="1249680"/>
                </a:cubicBezTo>
                <a:cubicBezTo>
                  <a:pt x="64110" y="1265432"/>
                  <a:pt x="73050" y="1279648"/>
                  <a:pt x="76200" y="1295400"/>
                </a:cubicBezTo>
                <a:lnTo>
                  <a:pt x="91440" y="1371600"/>
                </a:lnTo>
                <a:cubicBezTo>
                  <a:pt x="93980" y="1384300"/>
                  <a:pt x="95502" y="1397247"/>
                  <a:pt x="99060" y="1409700"/>
                </a:cubicBezTo>
                <a:lnTo>
                  <a:pt x="114300" y="1463040"/>
                </a:lnTo>
                <a:cubicBezTo>
                  <a:pt x="119032" y="1515091"/>
                  <a:pt x="118293" y="1539970"/>
                  <a:pt x="129540" y="1584960"/>
                </a:cubicBezTo>
                <a:cubicBezTo>
                  <a:pt x="136259" y="1611837"/>
                  <a:pt x="143077" y="1615620"/>
                  <a:pt x="152400" y="1645920"/>
                </a:cubicBezTo>
                <a:cubicBezTo>
                  <a:pt x="158560" y="1665939"/>
                  <a:pt x="162129" y="1686673"/>
                  <a:pt x="167640" y="1706880"/>
                </a:cubicBezTo>
                <a:cubicBezTo>
                  <a:pt x="169753" y="1714629"/>
                  <a:pt x="172720" y="1722120"/>
                  <a:pt x="175260" y="1729740"/>
                </a:cubicBezTo>
                <a:cubicBezTo>
                  <a:pt x="177800" y="1747520"/>
                  <a:pt x="178154" y="1765752"/>
                  <a:pt x="182880" y="1783080"/>
                </a:cubicBezTo>
                <a:cubicBezTo>
                  <a:pt x="185869" y="1794039"/>
                  <a:pt x="194856" y="1802680"/>
                  <a:pt x="198120" y="1813560"/>
                </a:cubicBezTo>
                <a:cubicBezTo>
                  <a:pt x="202560" y="1828359"/>
                  <a:pt x="199798" y="1845018"/>
                  <a:pt x="205740" y="1859280"/>
                </a:cubicBezTo>
                <a:cubicBezTo>
                  <a:pt x="212785" y="1876187"/>
                  <a:pt x="227325" y="1888989"/>
                  <a:pt x="236220" y="1905000"/>
                </a:cubicBezTo>
                <a:cubicBezTo>
                  <a:pt x="277777" y="1979803"/>
                  <a:pt x="191711" y="1858354"/>
                  <a:pt x="266700" y="1958340"/>
                </a:cubicBezTo>
                <a:cubicBezTo>
                  <a:pt x="272531" y="1975832"/>
                  <a:pt x="281750" y="2004982"/>
                  <a:pt x="289560" y="2019300"/>
                </a:cubicBezTo>
                <a:cubicBezTo>
                  <a:pt x="298331" y="2035380"/>
                  <a:pt x="309880" y="2049780"/>
                  <a:pt x="320040" y="2065020"/>
                </a:cubicBezTo>
                <a:cubicBezTo>
                  <a:pt x="325120" y="2072640"/>
                  <a:pt x="331184" y="2079689"/>
                  <a:pt x="335280" y="2087880"/>
                </a:cubicBezTo>
                <a:cubicBezTo>
                  <a:pt x="358711" y="2134743"/>
                  <a:pt x="344219" y="2108909"/>
                  <a:pt x="381000" y="2164080"/>
                </a:cubicBezTo>
                <a:lnTo>
                  <a:pt x="396240" y="2186940"/>
                </a:lnTo>
                <a:cubicBezTo>
                  <a:pt x="401320" y="2194560"/>
                  <a:pt x="407384" y="2201609"/>
                  <a:pt x="411480" y="2209800"/>
                </a:cubicBezTo>
                <a:cubicBezTo>
                  <a:pt x="420796" y="2228433"/>
                  <a:pt x="428497" y="2246984"/>
                  <a:pt x="441960" y="2263140"/>
                </a:cubicBezTo>
                <a:cubicBezTo>
                  <a:pt x="448859" y="2271419"/>
                  <a:pt x="458204" y="2277494"/>
                  <a:pt x="464820" y="2286000"/>
                </a:cubicBezTo>
                <a:cubicBezTo>
                  <a:pt x="476065" y="2300458"/>
                  <a:pt x="482348" y="2318768"/>
                  <a:pt x="495300" y="2331720"/>
                </a:cubicBezTo>
                <a:cubicBezTo>
                  <a:pt x="505460" y="2341880"/>
                  <a:pt x="514967" y="2352738"/>
                  <a:pt x="525780" y="2362200"/>
                </a:cubicBezTo>
                <a:cubicBezTo>
                  <a:pt x="535338" y="2370563"/>
                  <a:pt x="547280" y="2376080"/>
                  <a:pt x="556260" y="2385060"/>
                </a:cubicBezTo>
                <a:cubicBezTo>
                  <a:pt x="607541" y="2436341"/>
                  <a:pt x="543853" y="2400520"/>
                  <a:pt x="624840" y="2461260"/>
                </a:cubicBezTo>
                <a:cubicBezTo>
                  <a:pt x="635000" y="2468880"/>
                  <a:pt x="644986" y="2476738"/>
                  <a:pt x="655320" y="2484120"/>
                </a:cubicBezTo>
                <a:cubicBezTo>
                  <a:pt x="662772" y="2489443"/>
                  <a:pt x="671288" y="2493329"/>
                  <a:pt x="678180" y="2499360"/>
                </a:cubicBezTo>
                <a:cubicBezTo>
                  <a:pt x="748831" y="2561180"/>
                  <a:pt x="682673" y="2517296"/>
                  <a:pt x="754380" y="2560320"/>
                </a:cubicBezTo>
                <a:cubicBezTo>
                  <a:pt x="826215" y="2656100"/>
                  <a:pt x="737265" y="2549548"/>
                  <a:pt x="800100" y="2598420"/>
                </a:cubicBezTo>
                <a:cubicBezTo>
                  <a:pt x="817113" y="2611652"/>
                  <a:pt x="827887" y="2632185"/>
                  <a:pt x="845820" y="2644140"/>
                </a:cubicBezTo>
                <a:cubicBezTo>
                  <a:pt x="861060" y="2654300"/>
                  <a:pt x="875157" y="2666429"/>
                  <a:pt x="891540" y="2674620"/>
                </a:cubicBezTo>
                <a:cubicBezTo>
                  <a:pt x="901700" y="2679700"/>
                  <a:pt x="912777" y="2683258"/>
                  <a:pt x="922020" y="2689860"/>
                </a:cubicBezTo>
                <a:cubicBezTo>
                  <a:pt x="930789" y="2696124"/>
                  <a:pt x="935914" y="2706742"/>
                  <a:pt x="944880" y="2712720"/>
                </a:cubicBezTo>
                <a:cubicBezTo>
                  <a:pt x="951563" y="2717175"/>
                  <a:pt x="960556" y="2716748"/>
                  <a:pt x="967740" y="2720340"/>
                </a:cubicBezTo>
                <a:cubicBezTo>
                  <a:pt x="975931" y="2724436"/>
                  <a:pt x="982409" y="2731484"/>
                  <a:pt x="990600" y="2735580"/>
                </a:cubicBezTo>
                <a:cubicBezTo>
                  <a:pt x="997784" y="2739172"/>
                  <a:pt x="1006276" y="2739608"/>
                  <a:pt x="1013460" y="2743200"/>
                </a:cubicBezTo>
                <a:cubicBezTo>
                  <a:pt x="1026707" y="2749824"/>
                  <a:pt x="1039237" y="2757845"/>
                  <a:pt x="1051560" y="2766060"/>
                </a:cubicBezTo>
                <a:cubicBezTo>
                  <a:pt x="1062127" y="2773105"/>
                  <a:pt x="1070317" y="2784035"/>
                  <a:pt x="1082040" y="2788920"/>
                </a:cubicBezTo>
                <a:cubicBezTo>
                  <a:pt x="1101374" y="2796976"/>
                  <a:pt x="1123129" y="2797536"/>
                  <a:pt x="1143000" y="2804160"/>
                </a:cubicBezTo>
                <a:cubicBezTo>
                  <a:pt x="1168457" y="2812646"/>
                  <a:pt x="1167636" y="2813021"/>
                  <a:pt x="1196340" y="2819400"/>
                </a:cubicBezTo>
                <a:cubicBezTo>
                  <a:pt x="1208983" y="2822210"/>
                  <a:pt x="1221875" y="2823879"/>
                  <a:pt x="1234440" y="2827020"/>
                </a:cubicBezTo>
                <a:cubicBezTo>
                  <a:pt x="1242232" y="2828968"/>
                  <a:pt x="1249508" y="2832692"/>
                  <a:pt x="1257300" y="2834640"/>
                </a:cubicBezTo>
                <a:cubicBezTo>
                  <a:pt x="1269865" y="2837781"/>
                  <a:pt x="1282905" y="2838852"/>
                  <a:pt x="1295400" y="2842260"/>
                </a:cubicBezTo>
                <a:cubicBezTo>
                  <a:pt x="1335164" y="2853105"/>
                  <a:pt x="1335895" y="2858628"/>
                  <a:pt x="1371600" y="2865120"/>
                </a:cubicBezTo>
                <a:cubicBezTo>
                  <a:pt x="1389271" y="2868333"/>
                  <a:pt x="1407160" y="2870200"/>
                  <a:pt x="1424940" y="2872740"/>
                </a:cubicBezTo>
                <a:lnTo>
                  <a:pt x="1691640" y="2865120"/>
                </a:lnTo>
                <a:cubicBezTo>
                  <a:pt x="1953703" y="2854424"/>
                  <a:pt x="1626636" y="2857500"/>
                  <a:pt x="1927860" y="28575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4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random-generator-</a:t>
            </a:r>
            <a:r>
              <a:rPr lang="en-US" altLang="zh-TW" dirty="0" err="1"/>
              <a:t>device.yaml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76300" y="861060"/>
            <a:ext cx="5311140" cy="3977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commands:</a:t>
            </a:r>
          </a:p>
          <a:p>
            <a:r>
              <a:rPr lang="en-US" altLang="zh-TW" dirty="0"/>
              <a:t>  -</a:t>
            </a:r>
          </a:p>
          <a:p>
            <a:r>
              <a:rPr lang="en-US" altLang="zh-TW" dirty="0"/>
              <a:t>    name: "Random"</a:t>
            </a:r>
          </a:p>
          <a:p>
            <a:r>
              <a:rPr lang="en-US" altLang="zh-TW" dirty="0"/>
              <a:t>    get:</a:t>
            </a:r>
          </a:p>
          <a:p>
            <a:r>
              <a:rPr lang="en-US" altLang="zh-TW" dirty="0"/>
              <a:t>        path: "/</a:t>
            </a:r>
            <a:r>
              <a:rPr lang="en-US" altLang="zh-TW" dirty="0" err="1"/>
              <a:t>api</a:t>
            </a:r>
            <a:r>
              <a:rPr lang="en-US" altLang="zh-TW" dirty="0"/>
              <a:t>/v1/device/{</a:t>
            </a:r>
            <a:r>
              <a:rPr lang="en-US" altLang="zh-TW" dirty="0" err="1"/>
              <a:t>deviceId</a:t>
            </a:r>
            <a:r>
              <a:rPr lang="en-US" altLang="zh-TW" dirty="0"/>
              <a:t>}/Random"</a:t>
            </a:r>
          </a:p>
          <a:p>
            <a:r>
              <a:rPr lang="en-US" altLang="zh-TW" dirty="0"/>
              <a:t>        responses:</a:t>
            </a:r>
          </a:p>
          <a:p>
            <a:r>
              <a:rPr lang="en-US" altLang="zh-TW" dirty="0"/>
              <a:t>          -</a:t>
            </a:r>
          </a:p>
          <a:p>
            <a:r>
              <a:rPr lang="en-US" altLang="zh-TW" dirty="0"/>
              <a:t>            code: "200"</a:t>
            </a:r>
          </a:p>
          <a:p>
            <a:r>
              <a:rPr lang="en-US" altLang="zh-TW" dirty="0"/>
              <a:t>            description: ""</a:t>
            </a:r>
          </a:p>
          <a:p>
            <a:r>
              <a:rPr lang="en-US" altLang="zh-TW" dirty="0"/>
              <a:t>            </a:t>
            </a:r>
            <a:r>
              <a:rPr lang="en-US" altLang="zh-TW" dirty="0" err="1"/>
              <a:t>expectedValues</a:t>
            </a:r>
            <a:r>
              <a:rPr lang="en-US" altLang="zh-TW" dirty="0"/>
              <a:t>: ["Random"]</a:t>
            </a:r>
          </a:p>
          <a:p>
            <a:r>
              <a:rPr lang="en-US" altLang="zh-TW" dirty="0"/>
              <a:t>          -</a:t>
            </a:r>
          </a:p>
          <a:p>
            <a:r>
              <a:rPr lang="en-US" altLang="zh-TW" dirty="0"/>
              <a:t>            code: "503"</a:t>
            </a:r>
          </a:p>
          <a:p>
            <a:r>
              <a:rPr lang="en-US" altLang="zh-TW" dirty="0"/>
              <a:t>            description: "service unavailable"</a:t>
            </a:r>
          </a:p>
          <a:p>
            <a:r>
              <a:rPr lang="en-US" altLang="zh-TW" dirty="0"/>
              <a:t>            </a:t>
            </a:r>
            <a:r>
              <a:rPr lang="en-US" altLang="zh-TW" dirty="0" err="1"/>
              <a:t>expectedValues</a:t>
            </a:r>
            <a:r>
              <a:rPr lang="en-US" altLang="zh-TW" dirty="0"/>
              <a:t>: []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187440" y="1997622"/>
            <a:ext cx="214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resources name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" name="直線單箭頭接點 5"/>
          <p:cNvCxnSpPr>
            <a:endCxn id="5" idx="1"/>
          </p:cNvCxnSpPr>
          <p:nvPr/>
        </p:nvCxnSpPr>
        <p:spPr>
          <a:xfrm>
            <a:off x="5554979" y="2182288"/>
            <a:ext cx="63246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044440" y="3376842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  <a:latin typeface="+mn-lt"/>
              </a:rPr>
              <a:t>deviceResource</a:t>
            </a:r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 name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直線單箭頭接點 7"/>
          <p:cNvCxnSpPr>
            <a:endCxn id="7" idx="1"/>
          </p:cNvCxnSpPr>
          <p:nvPr/>
        </p:nvCxnSpPr>
        <p:spPr>
          <a:xfrm>
            <a:off x="4411979" y="3561508"/>
            <a:ext cx="63246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54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/>
              <a:t>{</a:t>
            </a:r>
            <a:r>
              <a:rPr lang="en-US" altLang="zh-TW" dirty="0" err="1"/>
              <a:t>deviceId</a:t>
            </a:r>
            <a:r>
              <a:rPr lang="en-US" altLang="zh-TW" dirty="0" smtClean="0"/>
              <a:t>}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dirty="0" smtClean="0"/>
              <a:t>The name defined in </a:t>
            </a:r>
            <a:r>
              <a:rPr lang="en-US" altLang="zh-TW" dirty="0" err="1" smtClean="0"/>
              <a:t>DeviceList</a:t>
            </a:r>
            <a:endParaRPr lang="en-US" altLang="zh-TW" dirty="0" smtClean="0"/>
          </a:p>
          <a:p>
            <a:pPr marL="1600200" lvl="2" indent="-457200"/>
            <a:r>
              <a:rPr lang="en-US" altLang="zh-TW" dirty="0" smtClean="0"/>
              <a:t>name/RandNum-Device01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random-generator-</a:t>
            </a:r>
            <a:r>
              <a:rPr lang="en-US" altLang="zh-TW" dirty="0" err="1"/>
              <a:t>device.yaml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483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 err="1" smtClean="0"/>
              <a:t>DisconnectDevice</a:t>
            </a:r>
            <a:endParaRPr lang="en-US" altLang="zh-TW" sz="24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When </a:t>
            </a:r>
            <a:r>
              <a:rPr lang="en-US" altLang="zh-TW" sz="2000" dirty="0"/>
              <a:t>a device is removed from the device service.</a:t>
            </a:r>
            <a:endParaRPr lang="en-US" altLang="zh-TW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Initialize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 err="1" smtClean="0"/>
              <a:t>HandleReadCommands</a:t>
            </a:r>
            <a:endParaRPr lang="en-US" altLang="zh-TW" sz="24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Read sensor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 err="1" smtClean="0"/>
              <a:t>HandleWriteCommands</a:t>
            </a:r>
            <a:endParaRPr lang="en-US" altLang="zh-TW" sz="24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Write sensor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Stop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When device service </a:t>
            </a:r>
            <a:r>
              <a:rPr lang="en-US" altLang="zh-TW" sz="2000" dirty="0" err="1" smtClean="0"/>
              <a:t>stoped</a:t>
            </a:r>
            <a:endParaRPr lang="zh-TW" altLang="en-US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callback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812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0"/>
            <a:ext cx="9143999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91540" y="3048000"/>
            <a:ext cx="1478280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997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76263" y="3444875"/>
            <a:ext cx="6400800" cy="1314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Protocol</a:t>
            </a:r>
            <a:endParaRPr dirty="0"/>
          </a:p>
        </p:txBody>
      </p:sp>
      <p:sp>
        <p:nvSpPr>
          <p:cNvPr id="6" name="文字版面配置區 3">
            <a:extLst>
              <a:ext uri="{FF2B5EF4-FFF2-40B4-BE49-F238E27FC236}">
                <a16:creationId xmlns:a16="http://schemas.microsoft.com/office/drawing/2014/main" xmlns="" id="{333FD12B-2F7B-4D1C-9A6D-254E39099731}"/>
              </a:ext>
            </a:extLst>
          </p:cNvPr>
          <p:cNvSpPr txBox="1">
            <a:spLocks/>
          </p:cNvSpPr>
          <p:nvPr/>
        </p:nvSpPr>
        <p:spPr bwMode="auto">
          <a:xfrm>
            <a:off x="576263" y="1944688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0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Ping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Health check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List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Logging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Get current </a:t>
            </a:r>
            <a:r>
              <a:rPr lang="en-US" altLang="zh-TW" sz="2800" dirty="0" err="1" smtClean="0"/>
              <a:t>valuedescriptor</a:t>
            </a:r>
            <a:r>
              <a:rPr lang="en-US" altLang="zh-TW" sz="2800" dirty="0" smtClean="0"/>
              <a:t>(value </a:t>
            </a:r>
            <a:r>
              <a:rPr lang="en-US" altLang="zh-TW" sz="2800" dirty="0"/>
              <a:t>type, max, min</a:t>
            </a:r>
            <a:r>
              <a:rPr lang="en-US" altLang="zh-TW" sz="2800" dirty="0" smtClean="0"/>
              <a:t>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Add new </a:t>
            </a:r>
            <a:r>
              <a:rPr lang="en-US" altLang="zh-TW" sz="2400" dirty="0" err="1" smtClean="0"/>
              <a:t>valuedescriptor</a:t>
            </a:r>
            <a:endParaRPr lang="en-US" altLang="zh-TW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Protocol Flow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884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5"/>
          <p:cNvSpPr>
            <a:spLocks noGrp="1"/>
          </p:cNvSpPr>
          <p:nvPr>
            <p:ph idx="4294967295"/>
          </p:nvPr>
        </p:nvSpPr>
        <p:spPr>
          <a:xfrm>
            <a:off x="457200" y="936624"/>
            <a:ext cx="8229600" cy="3780155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Device Service Configuration</a:t>
            </a:r>
          </a:p>
          <a:p>
            <a:pPr eaLnBrk="1" hangingPunct="1"/>
            <a:r>
              <a:rPr lang="en-US" altLang="zh-TW" sz="2000" dirty="0" smtClean="0"/>
              <a:t>Device Configuration</a:t>
            </a:r>
          </a:p>
          <a:p>
            <a:pPr eaLnBrk="1" hangingPunct="1"/>
            <a:r>
              <a:rPr lang="en-US" altLang="zh-TW" sz="2000" dirty="0" smtClean="0"/>
              <a:t>Callback</a:t>
            </a:r>
          </a:p>
          <a:p>
            <a:pPr eaLnBrk="1" hangingPunct="1"/>
            <a:r>
              <a:rPr lang="en-US" altLang="zh-TW" sz="2000" dirty="0" smtClean="0"/>
              <a:t>Protocol</a:t>
            </a:r>
            <a:endParaRPr lang="zh-TW" altLang="en-US" sz="2000" dirty="0" smtClean="0"/>
          </a:p>
        </p:txBody>
      </p:sp>
      <p:sp>
        <p:nvSpPr>
          <p:cNvPr id="2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kern="0" dirty="0">
                <a:solidFill>
                  <a:srgbClr val="003366"/>
                </a:solidFill>
                <a:cs typeface="Arial" panose="020B0604020202020204" pitchFamily="34" charset="0"/>
              </a:rPr>
              <a:t>Agenda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</a:t>
            </a:r>
            <a:r>
              <a:rPr lang="en-US" altLang="zh-TW" dirty="0" smtClean="0"/>
              <a:t>– Ping, List Service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885825"/>
            <a:ext cx="8553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393180" y="1086802"/>
            <a:ext cx="434340" cy="213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336280" y="1318260"/>
            <a:ext cx="434340" cy="213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00225"/>
            <a:ext cx="86201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042660" y="1978342"/>
            <a:ext cx="1363980" cy="213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01040" y="2351722"/>
            <a:ext cx="1996440" cy="213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01040" y="4439602"/>
            <a:ext cx="1645920" cy="213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641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</a:t>
            </a:r>
            <a:r>
              <a:rPr lang="en-US" altLang="zh-TW" dirty="0" smtClean="0"/>
              <a:t>- Logging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214438"/>
            <a:ext cx="78962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88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</a:t>
            </a:r>
            <a:r>
              <a:rPr lang="en-US" altLang="zh-TW" dirty="0" smtClean="0"/>
              <a:t>– Value Descriptor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" y="804863"/>
            <a:ext cx="7217665" cy="410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573780" y="2092642"/>
            <a:ext cx="998220" cy="213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78380" y="4508182"/>
            <a:ext cx="632460" cy="213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732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</a:t>
            </a:r>
            <a:r>
              <a:rPr lang="en-US" altLang="zh-TW" dirty="0" smtClean="0"/>
              <a:t>– Device Profile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05815"/>
            <a:ext cx="79819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06780" y="3868102"/>
            <a:ext cx="1859280" cy="59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957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Try to get </a:t>
            </a:r>
            <a:r>
              <a:rPr lang="en-US" altLang="zh-TW" sz="2800" dirty="0" err="1" smtClean="0"/>
              <a:t>deviceservice</a:t>
            </a:r>
            <a:r>
              <a:rPr lang="en-US" altLang="zh-TW" sz="2800" dirty="0" smtClean="0"/>
              <a:t> addressable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Add </a:t>
            </a:r>
            <a:r>
              <a:rPr lang="en-US" altLang="zh-TW" sz="2400" dirty="0" err="1"/>
              <a:t>deviceservice</a:t>
            </a:r>
            <a:r>
              <a:rPr lang="en-US" altLang="zh-TW" sz="2400" dirty="0"/>
              <a:t> addressable</a:t>
            </a:r>
            <a:endParaRPr lang="en-US" altLang="zh-TW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Try to get </a:t>
            </a:r>
            <a:r>
              <a:rPr lang="en-US" altLang="zh-TW" sz="2800" dirty="0" err="1" smtClean="0"/>
              <a:t>deviceservice</a:t>
            </a:r>
            <a:endParaRPr lang="en-US" altLang="zh-TW" sz="28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Add </a:t>
            </a:r>
            <a:r>
              <a:rPr lang="en-US" altLang="zh-TW" sz="2400" dirty="0" err="1" smtClean="0"/>
              <a:t>deviceservice</a:t>
            </a:r>
            <a:endParaRPr lang="en-US" altLang="zh-TW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Get </a:t>
            </a:r>
            <a:r>
              <a:rPr lang="en-US" altLang="zh-TW" sz="2800" dirty="0"/>
              <a:t>current </a:t>
            </a:r>
            <a:r>
              <a:rPr lang="en-US" altLang="zh-TW" sz="2800" dirty="0" err="1"/>
              <a:t>deviceprofile</a:t>
            </a:r>
            <a:r>
              <a:rPr lang="en-US" altLang="zh-TW" sz="2800" dirty="0"/>
              <a:t> </a:t>
            </a:r>
            <a:endParaRPr lang="en-US" altLang="zh-TW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Add new </a:t>
            </a:r>
            <a:r>
              <a:rPr lang="en-US" altLang="zh-TW" sz="2800" dirty="0" err="1" smtClean="0"/>
              <a:t>deviceprofile</a:t>
            </a:r>
            <a:endParaRPr lang="en-US" altLang="zh-TW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Flow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8618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Protocol – </a:t>
            </a:r>
            <a:r>
              <a:rPr lang="en-US" altLang="zh-TW" dirty="0" err="1" smtClean="0"/>
              <a:t>DeviceService</a:t>
            </a:r>
            <a:r>
              <a:rPr lang="en-US" altLang="zh-TW" dirty="0" smtClean="0"/>
              <a:t> Addressable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963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442460" y="1355408"/>
            <a:ext cx="1943100" cy="278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3" y="1633538"/>
            <a:ext cx="6310819" cy="325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166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</a:t>
            </a:r>
            <a:r>
              <a:rPr lang="en-US" altLang="zh-TW" dirty="0" smtClean="0"/>
              <a:t>- </a:t>
            </a:r>
            <a:r>
              <a:rPr lang="en-US" altLang="zh-TW" dirty="0" err="1" smtClean="0"/>
              <a:t>DeviceService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790575"/>
            <a:ext cx="9144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9725"/>
            <a:ext cx="6240780" cy="34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442460" y="1355408"/>
            <a:ext cx="1943100" cy="278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358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</a:t>
            </a:r>
            <a:r>
              <a:rPr lang="en-US" altLang="zh-TW" dirty="0" smtClean="0"/>
              <a:t>– Device Profile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3" y="808674"/>
            <a:ext cx="7478077" cy="40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06780" y="4058602"/>
            <a:ext cx="1859280" cy="59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974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– Device Profile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8" y="879158"/>
            <a:ext cx="8048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38200" y="3959542"/>
            <a:ext cx="1859280" cy="59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911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Try to get device addressable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Add device addressable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Try to get device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Add device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Metadata </a:t>
            </a:r>
            <a:r>
              <a:rPr lang="en-US" altLang="zh-TW" sz="2800" dirty="0"/>
              <a:t>send device change event to </a:t>
            </a:r>
            <a:r>
              <a:rPr lang="en-US" altLang="zh-TW" sz="2800" dirty="0" smtClean="0"/>
              <a:t>notification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Flow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430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/>
              <a:t>Define the </a:t>
            </a:r>
            <a:r>
              <a:rPr lang="en-US" altLang="zh-TW" dirty="0" err="1" smtClean="0"/>
              <a:t>config</a:t>
            </a:r>
            <a:r>
              <a:rPr lang="en-US" altLang="zh-TW" dirty="0" smtClean="0"/>
              <a:t> of </a:t>
            </a:r>
            <a:r>
              <a:rPr lang="en-US" altLang="zh-TW" dirty="0" err="1" smtClean="0"/>
              <a:t>DeviceService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configuration.toml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2961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</a:t>
            </a:r>
            <a:r>
              <a:rPr lang="en-US" altLang="zh-TW" dirty="0" smtClean="0"/>
              <a:t>– Device Addressable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847725"/>
            <a:ext cx="896112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610100" y="1379220"/>
            <a:ext cx="1844039" cy="278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" y="1766889"/>
            <a:ext cx="6326505" cy="313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389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Protocol - Device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536180" y="1367790"/>
            <a:ext cx="289560" cy="278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9" y="1645920"/>
            <a:ext cx="5822632" cy="328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280160" y="3289824"/>
            <a:ext cx="1303020" cy="162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280160" y="4486164"/>
            <a:ext cx="1043940" cy="344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475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</a:t>
            </a:r>
            <a:r>
              <a:rPr lang="en-US" altLang="zh-TW" dirty="0" smtClean="0"/>
              <a:t>- Notification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09688"/>
            <a:ext cx="8667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501140" y="2642124"/>
            <a:ext cx="3642360" cy="215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308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Try </a:t>
            </a:r>
            <a:r>
              <a:rPr lang="en-US" altLang="zh-TW" sz="2800" dirty="0"/>
              <a:t>to get </a:t>
            </a:r>
            <a:r>
              <a:rPr lang="en-US" altLang="zh-TW" sz="2800" dirty="0" smtClean="0"/>
              <a:t>schedule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Add new schedule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Try to get </a:t>
            </a:r>
            <a:r>
              <a:rPr lang="en-US" altLang="zh-TW" sz="2800" dirty="0" err="1" smtClean="0"/>
              <a:t>scheuleevent</a:t>
            </a:r>
            <a:r>
              <a:rPr lang="en-US" altLang="zh-TW" sz="2800" dirty="0" smtClean="0"/>
              <a:t> addressable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Add new </a:t>
            </a:r>
            <a:r>
              <a:rPr lang="en-US" altLang="zh-TW" sz="2400" dirty="0" err="1" smtClean="0"/>
              <a:t>scheduleevent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addressable</a:t>
            </a:r>
            <a:endParaRPr lang="en-US" altLang="zh-TW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Try to get </a:t>
            </a:r>
            <a:r>
              <a:rPr lang="en-US" altLang="zh-TW" sz="2800" dirty="0" err="1" smtClean="0"/>
              <a:t>scheuleevent</a:t>
            </a:r>
            <a:endParaRPr lang="en-US" altLang="zh-TW" sz="28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Add new </a:t>
            </a:r>
            <a:r>
              <a:rPr lang="en-US" altLang="zh-TW" sz="2400" dirty="0" err="1" smtClean="0"/>
              <a:t>scheduleevent</a:t>
            </a:r>
            <a:endParaRPr lang="en-US" altLang="zh-TW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Post event (data report)</a:t>
            </a:r>
            <a:endParaRPr lang="en-US" altLang="zh-TW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Flow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3270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</a:t>
            </a:r>
            <a:r>
              <a:rPr lang="en-US" altLang="zh-TW" dirty="0" smtClean="0"/>
              <a:t>– Schedule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475"/>
            <a:ext cx="9144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693920" y="1316244"/>
            <a:ext cx="2065020" cy="215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66700" y="3609864"/>
            <a:ext cx="1821180" cy="215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528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</a:t>
            </a:r>
            <a:r>
              <a:rPr lang="en-US" altLang="zh-TW" dirty="0" smtClean="0"/>
              <a:t>– </a:t>
            </a:r>
            <a:r>
              <a:rPr lang="en-US" altLang="zh-TW" dirty="0"/>
              <a:t>Schedule </a:t>
            </a:r>
            <a:r>
              <a:rPr lang="en-US" altLang="zh-TW" dirty="0" smtClean="0"/>
              <a:t>Event Addressable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693920" y="1423932"/>
            <a:ext cx="2065020" cy="215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00100" y="4609092"/>
            <a:ext cx="5661660" cy="215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546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49580" y="-90839"/>
            <a:ext cx="8229600" cy="755650"/>
          </a:xfrm>
        </p:spPr>
        <p:txBody>
          <a:bodyPr/>
          <a:lstStyle/>
          <a:p>
            <a:r>
              <a:rPr lang="en-US" altLang="zh-TW" dirty="0"/>
              <a:t>Protocol – Schedule </a:t>
            </a:r>
            <a:r>
              <a:rPr lang="en-US" altLang="zh-TW" dirty="0" smtClean="0"/>
              <a:t>Event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495301"/>
            <a:ext cx="907542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143000" y="4393716"/>
            <a:ext cx="5722620" cy="215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160520" y="990600"/>
            <a:ext cx="1981200" cy="215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940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Protocol – </a:t>
            </a:r>
            <a:r>
              <a:rPr lang="en-US" altLang="zh-TW" dirty="0" smtClean="0"/>
              <a:t>Event (Data Report)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33488"/>
            <a:ext cx="72866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699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2"/>
          <p:cNvSpPr txBox="1">
            <a:spLocks noChangeArrowheads="1"/>
          </p:cNvSpPr>
          <p:nvPr/>
        </p:nvSpPr>
        <p:spPr bwMode="auto">
          <a:xfrm>
            <a:off x="358775" y="2205038"/>
            <a:ext cx="509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i="1">
                <a:solidFill>
                  <a:srgbClr val="FAA4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Together,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i="1">
                <a:solidFill>
                  <a:srgbClr val="FAA4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We Go Far and Grow Big</a:t>
            </a:r>
            <a:endParaRPr lang="zh-TW" altLang="en-US" sz="2800" b="1" i="1">
              <a:solidFill>
                <a:srgbClr val="FAA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332" y="426085"/>
            <a:ext cx="7155788" cy="416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83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configuration.toml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95060" y="2542696"/>
            <a:ext cx="2247900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err="1" smtClean="0"/>
              <a:t>config.Service.Host</a:t>
            </a:r>
            <a:endParaRPr lang="en-US" altLang="zh-TW" dirty="0" smtClean="0"/>
          </a:p>
          <a:p>
            <a:r>
              <a:rPr lang="en-US" altLang="zh-TW" dirty="0" err="1" smtClean="0"/>
              <a:t>config.Service.Port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815340" y="1420173"/>
            <a:ext cx="3604260" cy="28241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[Service]</a:t>
            </a:r>
          </a:p>
          <a:p>
            <a:r>
              <a:rPr lang="en-US" altLang="zh-TW" dirty="0"/>
              <a:t>Host = "</a:t>
            </a:r>
            <a:r>
              <a:rPr lang="en-US" altLang="zh-TW" dirty="0" err="1"/>
              <a:t>localhost</a:t>
            </a:r>
            <a:r>
              <a:rPr lang="en-US" altLang="zh-TW" dirty="0"/>
              <a:t>"</a:t>
            </a:r>
          </a:p>
          <a:p>
            <a:r>
              <a:rPr lang="en-US" altLang="zh-TW" dirty="0"/>
              <a:t>Port = 49992</a:t>
            </a:r>
          </a:p>
          <a:p>
            <a:r>
              <a:rPr lang="en-US" altLang="zh-TW" dirty="0" err="1"/>
              <a:t>ConnectRetries</a:t>
            </a:r>
            <a:r>
              <a:rPr lang="en-US" altLang="zh-TW" dirty="0"/>
              <a:t> = 3</a:t>
            </a:r>
          </a:p>
          <a:p>
            <a:r>
              <a:rPr lang="en-US" altLang="zh-TW" dirty="0"/>
              <a:t>Labels = []</a:t>
            </a:r>
          </a:p>
          <a:p>
            <a:r>
              <a:rPr lang="en-US" altLang="zh-TW" dirty="0" err="1"/>
              <a:t>OpenMsg</a:t>
            </a:r>
            <a:r>
              <a:rPr lang="en-US" altLang="zh-TW" dirty="0"/>
              <a:t> = "device simple started"</a:t>
            </a:r>
          </a:p>
          <a:p>
            <a:r>
              <a:rPr lang="en-US" altLang="zh-TW" dirty="0" err="1"/>
              <a:t>ReadMaxLimit</a:t>
            </a:r>
            <a:r>
              <a:rPr lang="en-US" altLang="zh-TW" dirty="0"/>
              <a:t> = 256</a:t>
            </a:r>
          </a:p>
          <a:p>
            <a:r>
              <a:rPr lang="en-US" altLang="zh-TW" dirty="0"/>
              <a:t>Timeout = 5000</a:t>
            </a:r>
          </a:p>
          <a:p>
            <a:r>
              <a:rPr lang="en-US" altLang="zh-TW" dirty="0" err="1"/>
              <a:t>EnableAsyncReadings</a:t>
            </a:r>
            <a:r>
              <a:rPr lang="en-US" altLang="zh-TW" dirty="0"/>
              <a:t> = true</a:t>
            </a:r>
          </a:p>
          <a:p>
            <a:r>
              <a:rPr lang="en-US" altLang="zh-TW" dirty="0" err="1"/>
              <a:t>AsyncBufferSize</a:t>
            </a:r>
            <a:r>
              <a:rPr lang="en-US" altLang="zh-TW" dirty="0"/>
              <a:t> = 16</a:t>
            </a:r>
          </a:p>
        </p:txBody>
      </p:sp>
      <p:cxnSp>
        <p:nvCxnSpPr>
          <p:cNvPr id="8" name="直線單箭頭接點 7"/>
          <p:cNvCxnSpPr>
            <a:stCxn id="6" idx="3"/>
            <a:endCxn id="5" idx="1"/>
          </p:cNvCxnSpPr>
          <p:nvPr/>
        </p:nvCxnSpPr>
        <p:spPr>
          <a:xfrm flipV="1">
            <a:off x="4419600" y="2832256"/>
            <a:ext cx="177546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070860" y="921301"/>
            <a:ext cx="380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33CC"/>
                </a:solidFill>
                <a:latin typeface="+mn-lt"/>
              </a:rPr>
              <a:t>Configure current data service feature</a:t>
            </a:r>
            <a:endParaRPr lang="zh-TW" altLang="en-US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631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configuration.toml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06340" y="2000485"/>
            <a:ext cx="3718560" cy="81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err="1" smtClean="0"/>
              <a:t>common.CurrentConfig.Registry.Host</a:t>
            </a:r>
            <a:endParaRPr lang="en-US" altLang="zh-TW" dirty="0" smtClean="0"/>
          </a:p>
          <a:p>
            <a:r>
              <a:rPr lang="en-US" altLang="zh-TW" dirty="0" err="1" smtClean="0"/>
              <a:t>common.CurrentConfig.Registry.Port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510540" y="1458273"/>
            <a:ext cx="3604260" cy="18945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[Registry]</a:t>
            </a:r>
          </a:p>
          <a:p>
            <a:r>
              <a:rPr lang="en-US" altLang="zh-TW" dirty="0"/>
              <a:t>Host = "</a:t>
            </a:r>
            <a:r>
              <a:rPr lang="en-US" altLang="zh-TW" dirty="0" err="1"/>
              <a:t>localhost</a:t>
            </a:r>
            <a:r>
              <a:rPr lang="en-US" altLang="zh-TW" dirty="0"/>
              <a:t>"</a:t>
            </a:r>
          </a:p>
          <a:p>
            <a:r>
              <a:rPr lang="en-US" altLang="zh-TW" dirty="0"/>
              <a:t>Port = 8500</a:t>
            </a:r>
          </a:p>
          <a:p>
            <a:r>
              <a:rPr lang="en-US" altLang="zh-TW" dirty="0" err="1"/>
              <a:t>CheckInterval</a:t>
            </a:r>
            <a:r>
              <a:rPr lang="en-US" altLang="zh-TW" dirty="0"/>
              <a:t> = "10s"</a:t>
            </a:r>
          </a:p>
          <a:p>
            <a:r>
              <a:rPr lang="en-US" altLang="zh-TW" dirty="0" err="1"/>
              <a:t>FailLimit</a:t>
            </a:r>
            <a:r>
              <a:rPr lang="en-US" altLang="zh-TW" dirty="0"/>
              <a:t> = 3</a:t>
            </a:r>
          </a:p>
          <a:p>
            <a:r>
              <a:rPr lang="en-US" altLang="zh-TW" dirty="0" err="1"/>
              <a:t>FailWaitTime</a:t>
            </a:r>
            <a:r>
              <a:rPr lang="en-US" altLang="zh-TW" dirty="0"/>
              <a:t> = 10</a:t>
            </a:r>
          </a:p>
        </p:txBody>
      </p:sp>
      <p:cxnSp>
        <p:nvCxnSpPr>
          <p:cNvPr id="7" name="直線單箭頭接點 6"/>
          <p:cNvCxnSpPr>
            <a:stCxn id="6" idx="3"/>
            <a:endCxn id="5" idx="1"/>
          </p:cNvCxnSpPr>
          <p:nvPr/>
        </p:nvCxnSpPr>
        <p:spPr>
          <a:xfrm>
            <a:off x="4114800" y="2405537"/>
            <a:ext cx="8915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819400" y="921301"/>
            <a:ext cx="444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33CC"/>
                </a:solidFill>
                <a:latin typeface="+mn-lt"/>
              </a:rPr>
              <a:t>Configure registry that will register to </a:t>
            </a:r>
            <a:r>
              <a:rPr lang="en-US" altLang="zh-TW" b="1" dirty="0" smtClean="0">
                <a:solidFill>
                  <a:srgbClr val="0033CC"/>
                </a:solidFill>
                <a:latin typeface="+mn-lt"/>
              </a:rPr>
              <a:t>Consul</a:t>
            </a:r>
            <a:endParaRPr lang="zh-TW" altLang="en-US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134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configuration.toml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732019" y="2406728"/>
            <a:ext cx="4069081" cy="81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 err="1"/>
              <a:t>common.CurrentConfig.Clients</a:t>
            </a:r>
            <a:r>
              <a:rPr lang="en-US" altLang="zh-TW" sz="1200" dirty="0"/>
              <a:t>[</a:t>
            </a:r>
            <a:r>
              <a:rPr lang="en-US" altLang="zh-TW" sz="1200" dirty="0" err="1"/>
              <a:t>common.ClientData</a:t>
            </a:r>
            <a:r>
              <a:rPr lang="en-US" altLang="zh-TW" sz="1200" dirty="0" smtClean="0"/>
              <a:t>].Host</a:t>
            </a:r>
            <a:endParaRPr lang="en-US" altLang="zh-TW" sz="1200" dirty="0"/>
          </a:p>
          <a:p>
            <a:r>
              <a:rPr lang="en-US" altLang="zh-TW" sz="1200" dirty="0" err="1" smtClean="0"/>
              <a:t>common.CurrentConfig.Clients</a:t>
            </a:r>
            <a:r>
              <a:rPr lang="en-US" altLang="zh-TW" sz="1200" dirty="0" smtClean="0"/>
              <a:t>[</a:t>
            </a:r>
            <a:r>
              <a:rPr lang="en-US" altLang="zh-TW" sz="1200" dirty="0" err="1" smtClean="0"/>
              <a:t>common.ClientMetadata</a:t>
            </a:r>
            <a:r>
              <a:rPr lang="en-US" altLang="zh-TW" sz="1200" dirty="0" smtClean="0"/>
              <a:t>].Host</a:t>
            </a:r>
          </a:p>
          <a:p>
            <a:r>
              <a:rPr lang="en-US" altLang="zh-TW" sz="1200" dirty="0" err="1"/>
              <a:t>config.Clients</a:t>
            </a:r>
            <a:r>
              <a:rPr lang="en-US" altLang="zh-TW" sz="1200" dirty="0"/>
              <a:t>[</a:t>
            </a:r>
            <a:r>
              <a:rPr lang="en-US" altLang="zh-TW" sz="1200" dirty="0" err="1"/>
              <a:t>common.ClientLogging</a:t>
            </a:r>
            <a:r>
              <a:rPr lang="en-US" altLang="zh-TW" sz="1200" dirty="0" smtClean="0"/>
              <a:t>].Host</a:t>
            </a:r>
            <a:endParaRPr lang="en-US" altLang="zh-TW" sz="1200" dirty="0"/>
          </a:p>
        </p:txBody>
      </p:sp>
      <p:sp>
        <p:nvSpPr>
          <p:cNvPr id="5" name="矩形 4"/>
          <p:cNvSpPr/>
          <p:nvPr/>
        </p:nvSpPr>
        <p:spPr>
          <a:xfrm>
            <a:off x="510540" y="838200"/>
            <a:ext cx="3604260" cy="3947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/>
              <a:t>[Clients]</a:t>
            </a:r>
          </a:p>
          <a:p>
            <a:r>
              <a:rPr lang="en-US" altLang="zh-TW" sz="1200" dirty="0"/>
              <a:t>  [</a:t>
            </a:r>
            <a:r>
              <a:rPr lang="en-US" altLang="zh-TW" sz="1200" dirty="0" err="1"/>
              <a:t>Clients.Data</a:t>
            </a:r>
            <a:r>
              <a:rPr lang="en-US" altLang="zh-TW" sz="1200" dirty="0"/>
              <a:t>]</a:t>
            </a:r>
          </a:p>
          <a:p>
            <a:r>
              <a:rPr lang="en-US" altLang="zh-TW" sz="1200" dirty="0"/>
              <a:t>  Name = "</a:t>
            </a:r>
            <a:r>
              <a:rPr lang="en-US" altLang="zh-TW" sz="1200" dirty="0" err="1"/>
              <a:t>edgex</a:t>
            </a:r>
            <a:r>
              <a:rPr lang="en-US" altLang="zh-TW" sz="1200" dirty="0"/>
              <a:t>-core-data"</a:t>
            </a:r>
          </a:p>
          <a:p>
            <a:r>
              <a:rPr lang="en-US" altLang="zh-TW" sz="1200" dirty="0"/>
              <a:t>  Protocol = "http"</a:t>
            </a:r>
          </a:p>
          <a:p>
            <a:r>
              <a:rPr lang="en-US" altLang="zh-TW" sz="1200" dirty="0"/>
              <a:t>  Host = "</a:t>
            </a:r>
            <a:r>
              <a:rPr lang="en-US" altLang="zh-TW" sz="1200" dirty="0" err="1"/>
              <a:t>localhost</a:t>
            </a:r>
            <a:r>
              <a:rPr lang="en-US" altLang="zh-TW" sz="1200" dirty="0"/>
              <a:t>"</a:t>
            </a:r>
          </a:p>
          <a:p>
            <a:r>
              <a:rPr lang="en-US" altLang="zh-TW" sz="1200" dirty="0"/>
              <a:t>  Port = 48080</a:t>
            </a:r>
          </a:p>
          <a:p>
            <a:r>
              <a:rPr lang="en-US" altLang="zh-TW" sz="1200" dirty="0"/>
              <a:t>  Timeout = 5000</a:t>
            </a:r>
          </a:p>
          <a:p>
            <a:endParaRPr lang="en-US" altLang="zh-TW" sz="1200" dirty="0"/>
          </a:p>
          <a:p>
            <a:r>
              <a:rPr lang="en-US" altLang="zh-TW" sz="1200" dirty="0"/>
              <a:t>  [</a:t>
            </a:r>
            <a:r>
              <a:rPr lang="en-US" altLang="zh-TW" sz="1200" dirty="0" err="1"/>
              <a:t>Clients.Metadata</a:t>
            </a:r>
            <a:r>
              <a:rPr lang="en-US" altLang="zh-TW" sz="1200" dirty="0"/>
              <a:t>]</a:t>
            </a:r>
          </a:p>
          <a:p>
            <a:r>
              <a:rPr lang="en-US" altLang="zh-TW" sz="1200" dirty="0"/>
              <a:t>  Name = "</a:t>
            </a:r>
            <a:r>
              <a:rPr lang="en-US" altLang="zh-TW" sz="1200" dirty="0" err="1"/>
              <a:t>edgex</a:t>
            </a:r>
            <a:r>
              <a:rPr lang="en-US" altLang="zh-TW" sz="1200" dirty="0"/>
              <a:t>-core-metadata"</a:t>
            </a:r>
          </a:p>
          <a:p>
            <a:r>
              <a:rPr lang="en-US" altLang="zh-TW" sz="1200" dirty="0"/>
              <a:t>  Protocol = "http"</a:t>
            </a:r>
          </a:p>
          <a:p>
            <a:r>
              <a:rPr lang="en-US" altLang="zh-TW" sz="1200" dirty="0"/>
              <a:t>  Host = "</a:t>
            </a:r>
            <a:r>
              <a:rPr lang="en-US" altLang="zh-TW" sz="1200" dirty="0" err="1"/>
              <a:t>localhost</a:t>
            </a:r>
            <a:r>
              <a:rPr lang="en-US" altLang="zh-TW" sz="1200" dirty="0"/>
              <a:t>"</a:t>
            </a:r>
          </a:p>
          <a:p>
            <a:r>
              <a:rPr lang="en-US" altLang="zh-TW" sz="1200" dirty="0"/>
              <a:t>  Port = 48081</a:t>
            </a:r>
          </a:p>
          <a:p>
            <a:r>
              <a:rPr lang="en-US" altLang="zh-TW" sz="1200" dirty="0"/>
              <a:t>  Timeout = 5000</a:t>
            </a:r>
          </a:p>
          <a:p>
            <a:endParaRPr lang="en-US" altLang="zh-TW" sz="1200" dirty="0"/>
          </a:p>
          <a:p>
            <a:r>
              <a:rPr lang="en-US" altLang="zh-TW" sz="1200" dirty="0"/>
              <a:t>  [</a:t>
            </a:r>
            <a:r>
              <a:rPr lang="en-US" altLang="zh-TW" sz="1200" dirty="0" err="1"/>
              <a:t>Clients.Logging</a:t>
            </a:r>
            <a:r>
              <a:rPr lang="en-US" altLang="zh-TW" sz="1200" dirty="0"/>
              <a:t>]</a:t>
            </a:r>
          </a:p>
          <a:p>
            <a:r>
              <a:rPr lang="en-US" altLang="zh-TW" sz="1200" dirty="0"/>
              <a:t>  Name = "</a:t>
            </a:r>
            <a:r>
              <a:rPr lang="en-US" altLang="zh-TW" sz="1200" dirty="0" err="1"/>
              <a:t>edgex</a:t>
            </a:r>
            <a:r>
              <a:rPr lang="en-US" altLang="zh-TW" sz="1200" dirty="0"/>
              <a:t>-support-logging"</a:t>
            </a:r>
          </a:p>
          <a:p>
            <a:r>
              <a:rPr lang="en-US" altLang="zh-TW" sz="1200" dirty="0"/>
              <a:t>  Protocol = "http"</a:t>
            </a:r>
          </a:p>
          <a:p>
            <a:r>
              <a:rPr lang="en-US" altLang="zh-TW" sz="1200" dirty="0"/>
              <a:t>  Host = "</a:t>
            </a:r>
            <a:r>
              <a:rPr lang="en-US" altLang="zh-TW" sz="1200" dirty="0" err="1"/>
              <a:t>localhost</a:t>
            </a:r>
            <a:r>
              <a:rPr lang="en-US" altLang="zh-TW" sz="1200" dirty="0"/>
              <a:t>"</a:t>
            </a:r>
          </a:p>
          <a:p>
            <a:r>
              <a:rPr lang="en-US" altLang="zh-TW" sz="1200" dirty="0"/>
              <a:t>  Port = 48061</a:t>
            </a:r>
          </a:p>
        </p:txBody>
      </p:sp>
      <p:cxnSp>
        <p:nvCxnSpPr>
          <p:cNvPr id="6" name="直線單箭頭接點 5"/>
          <p:cNvCxnSpPr>
            <a:stCxn id="5" idx="3"/>
            <a:endCxn id="4" idx="1"/>
          </p:cNvCxnSpPr>
          <p:nvPr/>
        </p:nvCxnSpPr>
        <p:spPr>
          <a:xfrm>
            <a:off x="4114800" y="2811780"/>
            <a:ext cx="61721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922455" y="463034"/>
            <a:ext cx="506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33CC"/>
                </a:solidFill>
                <a:latin typeface="+mn-lt"/>
              </a:rPr>
              <a:t>Configure basic service info for </a:t>
            </a:r>
            <a:r>
              <a:rPr lang="en-US" altLang="zh-TW" b="1" dirty="0" err="1">
                <a:solidFill>
                  <a:srgbClr val="0033CC"/>
                </a:solidFill>
                <a:latin typeface="+mn-lt"/>
              </a:rPr>
              <a:t>DeviceService</a:t>
            </a:r>
            <a:r>
              <a:rPr lang="en-US" altLang="zh-TW" b="1" dirty="0">
                <a:solidFill>
                  <a:srgbClr val="0033CC"/>
                </a:solidFill>
                <a:latin typeface="+mn-lt"/>
              </a:rPr>
              <a:t> client</a:t>
            </a:r>
            <a:endParaRPr lang="zh-TW" altLang="en-US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997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configuration.toml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30786" y="2404344"/>
            <a:ext cx="3718560" cy="81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 err="1" smtClean="0"/>
              <a:t>common.CurrentConfig.Device.DataTransform</a:t>
            </a:r>
            <a:endParaRPr lang="en-US" altLang="zh-TW" sz="1400" dirty="0" smtClean="0"/>
          </a:p>
          <a:p>
            <a:r>
              <a:rPr lang="en-US" altLang="zh-TW" sz="1400" dirty="0" err="1"/>
              <a:t>common.CurrentConfig.Device.ProfilesDir</a:t>
            </a:r>
            <a:endParaRPr lang="en-US" altLang="zh-TW" sz="1400" dirty="0"/>
          </a:p>
        </p:txBody>
      </p:sp>
      <p:sp>
        <p:nvSpPr>
          <p:cNvPr id="6" name="矩形 5"/>
          <p:cNvSpPr/>
          <p:nvPr/>
        </p:nvSpPr>
        <p:spPr>
          <a:xfrm>
            <a:off x="510540" y="1458273"/>
            <a:ext cx="3604260" cy="270224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[Device]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DataTransform</a:t>
            </a:r>
            <a:r>
              <a:rPr lang="en-US" altLang="zh-TW" dirty="0"/>
              <a:t> = true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InitCmd</a:t>
            </a:r>
            <a:r>
              <a:rPr lang="en-US" altLang="zh-TW" dirty="0"/>
              <a:t> = ""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InitCmdArgs</a:t>
            </a:r>
            <a:r>
              <a:rPr lang="en-US" altLang="zh-TW" dirty="0"/>
              <a:t> = ""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MaxCmdOps</a:t>
            </a:r>
            <a:r>
              <a:rPr lang="en-US" altLang="zh-TW" dirty="0"/>
              <a:t> = 128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MaxCmdValueLen</a:t>
            </a:r>
            <a:r>
              <a:rPr lang="en-US" altLang="zh-TW" dirty="0"/>
              <a:t> = 256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RemoveCmd</a:t>
            </a:r>
            <a:r>
              <a:rPr lang="en-US" altLang="zh-TW" dirty="0"/>
              <a:t> = ""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RemoveCmdArgs</a:t>
            </a:r>
            <a:r>
              <a:rPr lang="en-US" altLang="zh-TW" dirty="0"/>
              <a:t> = ""</a:t>
            </a:r>
          </a:p>
          <a:p>
            <a:r>
              <a:rPr lang="en-US" altLang="zh-TW" dirty="0"/>
              <a:t>  </a:t>
            </a:r>
            <a:r>
              <a:rPr lang="en-US" altLang="zh-TW" dirty="0" err="1"/>
              <a:t>ProfilesDir</a:t>
            </a:r>
            <a:r>
              <a:rPr lang="en-US" altLang="zh-TW" dirty="0"/>
              <a:t> = "./res"</a:t>
            </a:r>
          </a:p>
        </p:txBody>
      </p:sp>
      <p:cxnSp>
        <p:nvCxnSpPr>
          <p:cNvPr id="7" name="直線單箭頭接點 6"/>
          <p:cNvCxnSpPr>
            <a:stCxn id="6" idx="3"/>
            <a:endCxn id="5" idx="1"/>
          </p:cNvCxnSpPr>
          <p:nvPr/>
        </p:nvCxnSpPr>
        <p:spPr>
          <a:xfrm flipV="1">
            <a:off x="4114800" y="2809396"/>
            <a:ext cx="915986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819400" y="921301"/>
            <a:ext cx="278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33CC"/>
                </a:solidFill>
                <a:latin typeface="+mn-lt"/>
              </a:rPr>
              <a:t>Configuration about sensor</a:t>
            </a:r>
            <a:endParaRPr lang="zh-TW" altLang="en-US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758440" y="4384353"/>
            <a:ext cx="202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+mn-lt"/>
              </a:rPr>
              <a:t>Path to </a:t>
            </a:r>
            <a:r>
              <a:rPr lang="en-US" altLang="zh-TW" dirty="0" err="1">
                <a:solidFill>
                  <a:srgbClr val="FF0000"/>
                </a:solidFill>
                <a:latin typeface="+mn-lt"/>
              </a:rPr>
              <a:t>yaml</a:t>
            </a:r>
            <a:r>
              <a:rPr lang="en-US" altLang="zh-TW" dirty="0">
                <a:solidFill>
                  <a:srgbClr val="FF0000"/>
                </a:solidFill>
                <a:latin typeface="+mn-lt"/>
              </a:rPr>
              <a:t> profile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2606040" y="3960018"/>
            <a:ext cx="472440" cy="413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396740" y="1458273"/>
            <a:ext cx="457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Apply default transfer rule for read/write value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2766060" y="1638300"/>
            <a:ext cx="1630680" cy="366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32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configuration.toml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06340" y="2000485"/>
            <a:ext cx="3718560" cy="81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err="1" smtClean="0"/>
              <a:t>common.CurrentConfig.Registry.Host</a:t>
            </a:r>
            <a:endParaRPr lang="en-US" altLang="zh-TW" dirty="0" smtClean="0"/>
          </a:p>
          <a:p>
            <a:r>
              <a:rPr lang="en-US" altLang="zh-TW" dirty="0" err="1" smtClean="0"/>
              <a:t>common.CurrentConfig.Registry.Port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510540" y="1754027"/>
            <a:ext cx="3604260" cy="13030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[Logging]</a:t>
            </a:r>
          </a:p>
          <a:p>
            <a:r>
              <a:rPr lang="en-US" altLang="zh-TW" dirty="0" err="1"/>
              <a:t>EnableRemote</a:t>
            </a:r>
            <a:r>
              <a:rPr lang="en-US" altLang="zh-TW" dirty="0"/>
              <a:t> = false</a:t>
            </a:r>
          </a:p>
          <a:p>
            <a:r>
              <a:rPr lang="en-US" altLang="zh-TW" dirty="0"/>
              <a:t>File = "./device-simple.log"</a:t>
            </a:r>
          </a:p>
          <a:p>
            <a:r>
              <a:rPr lang="en-US" altLang="zh-TW" dirty="0"/>
              <a:t>Level = "DEBUG"</a:t>
            </a:r>
          </a:p>
        </p:txBody>
      </p:sp>
      <p:cxnSp>
        <p:nvCxnSpPr>
          <p:cNvPr id="7" name="直線單箭頭接點 6"/>
          <p:cNvCxnSpPr>
            <a:stCxn id="6" idx="3"/>
            <a:endCxn id="5" idx="1"/>
          </p:cNvCxnSpPr>
          <p:nvPr/>
        </p:nvCxnSpPr>
        <p:spPr>
          <a:xfrm>
            <a:off x="4114800" y="2405537"/>
            <a:ext cx="8915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819400" y="921301"/>
            <a:ext cx="246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33CC"/>
                </a:solidFill>
                <a:latin typeface="+mn-lt"/>
              </a:rPr>
              <a:t>Configure logging policy</a:t>
            </a:r>
            <a:endParaRPr lang="zh-TW" altLang="en-US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482758" y="1569361"/>
            <a:ext cx="344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Logging to file or to logging service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2674620" y="1754028"/>
            <a:ext cx="1798320" cy="5243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8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configuration.toml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06340" y="1421365"/>
            <a:ext cx="3718560" cy="810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err="1"/>
              <a:t>config.Schedules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510540" y="1174907"/>
            <a:ext cx="3604260" cy="13030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[[Schedules]]</a:t>
            </a:r>
          </a:p>
          <a:p>
            <a:r>
              <a:rPr lang="en-US" altLang="zh-TW" dirty="0"/>
              <a:t>Name = "10sec-schedule"</a:t>
            </a:r>
          </a:p>
          <a:p>
            <a:r>
              <a:rPr lang="en-US" altLang="zh-TW" dirty="0"/>
              <a:t>Frequency = "PT10S"</a:t>
            </a:r>
          </a:p>
        </p:txBody>
      </p:sp>
      <p:cxnSp>
        <p:nvCxnSpPr>
          <p:cNvPr id="7" name="直線單箭頭接點 6"/>
          <p:cNvCxnSpPr>
            <a:stCxn id="6" idx="3"/>
            <a:endCxn id="5" idx="1"/>
          </p:cNvCxnSpPr>
          <p:nvPr/>
        </p:nvCxnSpPr>
        <p:spPr>
          <a:xfrm>
            <a:off x="4114800" y="1826417"/>
            <a:ext cx="8915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172472" y="751028"/>
            <a:ext cx="371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33CC"/>
                </a:solidFill>
                <a:latin typeface="+mn-lt"/>
              </a:rPr>
              <a:t>Configure schedule &amp; schedule event</a:t>
            </a:r>
            <a:endParaRPr lang="zh-TW" altLang="en-US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8140" y="3045617"/>
            <a:ext cx="4792980" cy="14782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/>
              <a:t>[[</a:t>
            </a:r>
            <a:r>
              <a:rPr lang="en-US" altLang="zh-TW" sz="1400" dirty="0" err="1"/>
              <a:t>ScheduleEvents</a:t>
            </a:r>
            <a:r>
              <a:rPr lang="en-US" altLang="zh-TW" sz="1400" dirty="0"/>
              <a:t>]]</a:t>
            </a:r>
          </a:p>
          <a:p>
            <a:r>
              <a:rPr lang="en-US" altLang="zh-TW" sz="1400" dirty="0"/>
              <a:t>Name = "</a:t>
            </a:r>
            <a:r>
              <a:rPr lang="en-US" altLang="zh-TW" sz="1400" dirty="0" err="1" smtClean="0"/>
              <a:t>readRandom</a:t>
            </a:r>
            <a:r>
              <a:rPr lang="en-US" altLang="zh-TW" sz="1400" dirty="0" smtClean="0"/>
              <a:t>"</a:t>
            </a:r>
            <a:endParaRPr lang="en-US" altLang="zh-TW" sz="1400" dirty="0"/>
          </a:p>
          <a:p>
            <a:r>
              <a:rPr lang="en-US" altLang="zh-TW" sz="1400" dirty="0"/>
              <a:t>Schedule = "10sec-schedule"</a:t>
            </a:r>
          </a:p>
          <a:p>
            <a:r>
              <a:rPr lang="en-US" altLang="zh-TW" sz="1400" dirty="0"/>
              <a:t>  [</a:t>
            </a:r>
            <a:r>
              <a:rPr lang="en-US" altLang="zh-TW" sz="1400" dirty="0" err="1"/>
              <a:t>ScheduleEvents.Addressable</a:t>
            </a:r>
            <a:r>
              <a:rPr lang="en-US" altLang="zh-TW" sz="1400" dirty="0"/>
              <a:t>]</a:t>
            </a:r>
          </a:p>
          <a:p>
            <a:r>
              <a:rPr lang="en-US" altLang="zh-TW" sz="1400" dirty="0"/>
              <a:t>  </a:t>
            </a:r>
            <a:r>
              <a:rPr lang="en-US" altLang="zh-TW" sz="1400" dirty="0" err="1"/>
              <a:t>HTTPMethod</a:t>
            </a:r>
            <a:r>
              <a:rPr lang="en-US" altLang="zh-TW" sz="1400" dirty="0"/>
              <a:t> = "GET"</a:t>
            </a:r>
          </a:p>
          <a:p>
            <a:r>
              <a:rPr lang="en-US" altLang="zh-TW" sz="1400" dirty="0"/>
              <a:t>  Path = "/</a:t>
            </a:r>
            <a:r>
              <a:rPr lang="en-US" altLang="zh-TW" sz="1400" dirty="0" err="1"/>
              <a:t>api</a:t>
            </a:r>
            <a:r>
              <a:rPr lang="en-US" altLang="zh-TW" sz="1400" dirty="0"/>
              <a:t>/v1/device/name/RandNum-Device01/Random"</a:t>
            </a:r>
          </a:p>
        </p:txBody>
      </p:sp>
      <p:cxnSp>
        <p:nvCxnSpPr>
          <p:cNvPr id="14" name="直線單箭頭接點 13"/>
          <p:cNvCxnSpPr>
            <a:endCxn id="17" idx="1"/>
          </p:cNvCxnSpPr>
          <p:nvPr/>
        </p:nvCxnSpPr>
        <p:spPr>
          <a:xfrm>
            <a:off x="2570492" y="2148840"/>
            <a:ext cx="5816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152164" y="1964174"/>
            <a:ext cx="492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+mn-lt"/>
              </a:rPr>
              <a:t>Period to pulling sensor data and put to core-data</a:t>
            </a:r>
            <a:endParaRPr lang="zh-TW" alt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328558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10148</TotalTime>
  <Words>901</Words>
  <Application>Microsoft Office PowerPoint</Application>
  <PresentationFormat>如螢幕大小 (16:9)</PresentationFormat>
  <Paragraphs>230</Paragraphs>
  <Slides>39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自訂設計</vt:lpstr>
      <vt:lpstr>PowerPoint 簡報</vt:lpstr>
      <vt:lpstr>Agenda</vt:lpstr>
      <vt:lpstr>configuration.toml</vt:lpstr>
      <vt:lpstr>configuration.toml</vt:lpstr>
      <vt:lpstr>configuration.toml</vt:lpstr>
      <vt:lpstr>configuration.toml</vt:lpstr>
      <vt:lpstr>configuration.toml</vt:lpstr>
      <vt:lpstr>configuration.toml</vt:lpstr>
      <vt:lpstr>configuration.toml</vt:lpstr>
      <vt:lpstr>configuration.toml</vt:lpstr>
      <vt:lpstr>random-generator-device.yaml</vt:lpstr>
      <vt:lpstr>random-generator-device.yaml</vt:lpstr>
      <vt:lpstr>random-generator-device.yaml</vt:lpstr>
      <vt:lpstr>random-generator-device.yaml</vt:lpstr>
      <vt:lpstr>random-generator-device.yaml</vt:lpstr>
      <vt:lpstr>callback</vt:lpstr>
      <vt:lpstr>PowerPoint 簡報</vt:lpstr>
      <vt:lpstr>PowerPoint 簡報</vt:lpstr>
      <vt:lpstr>Protocol Flow</vt:lpstr>
      <vt:lpstr>Protocol – Ping, List Service</vt:lpstr>
      <vt:lpstr>Protocol - Logging</vt:lpstr>
      <vt:lpstr>Protocol – Value Descriptor</vt:lpstr>
      <vt:lpstr>Protocol – Device Profile</vt:lpstr>
      <vt:lpstr>Protocol Flow</vt:lpstr>
      <vt:lpstr>Protocol – DeviceService Addressable</vt:lpstr>
      <vt:lpstr>Protocol - DeviceService</vt:lpstr>
      <vt:lpstr>Protocol – Device Profile</vt:lpstr>
      <vt:lpstr>Protocol – Device Profile</vt:lpstr>
      <vt:lpstr>Protocol Flow</vt:lpstr>
      <vt:lpstr>Protocol – Device Addressable</vt:lpstr>
      <vt:lpstr>Protocol - Device</vt:lpstr>
      <vt:lpstr>Protocol - Notification</vt:lpstr>
      <vt:lpstr>Protocol Flow</vt:lpstr>
      <vt:lpstr>Protocol – Schedule</vt:lpstr>
      <vt:lpstr>Protocol – Schedule Event Addressable</vt:lpstr>
      <vt:lpstr>Protocol – Schedule Event</vt:lpstr>
      <vt:lpstr>Protocol – Event (Data Report)</vt:lpstr>
      <vt:lpstr>PowerPoint 簡報</vt:lpstr>
      <vt:lpstr>PowerPoint 簡報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x</dc:creator>
  <cp:lastModifiedBy>Terry.Lu</cp:lastModifiedBy>
  <cp:revision>909</cp:revision>
  <dcterms:created xsi:type="dcterms:W3CDTF">2004-01-16T02:40:24Z</dcterms:created>
  <dcterms:modified xsi:type="dcterms:W3CDTF">2019-01-10T07:47:43Z</dcterms:modified>
</cp:coreProperties>
</file>