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11"/>
  </p:notesMasterIdLst>
  <p:sldIdLst>
    <p:sldId id="256" r:id="rId5"/>
    <p:sldId id="344" r:id="rId6"/>
    <p:sldId id="374" r:id="rId7"/>
    <p:sldId id="375" r:id="rId8"/>
    <p:sldId id="376" r:id="rId9"/>
    <p:sldId id="377" r:id="rId10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0000"/>
    <a:srgbClr val="FF9999"/>
    <a:srgbClr val="66FF66"/>
    <a:srgbClr val="00CC00"/>
    <a:srgbClr val="00FF00"/>
    <a:srgbClr val="FF7C80"/>
    <a:srgbClr val="FFCCCC"/>
    <a:srgbClr val="92D050"/>
    <a:srgbClr val="D60000"/>
    <a:srgbClr val="C5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75435" autoAdjust="0"/>
  </p:normalViewPr>
  <p:slideViewPr>
    <p:cSldViewPr>
      <p:cViewPr varScale="1">
        <p:scale>
          <a:sx n="86" d="100"/>
          <a:sy n="86" d="100"/>
        </p:scale>
        <p:origin x="-25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BFC9E-FD99-4608-8D3D-90A9139845B3}" type="datetimeFigureOut">
              <a:rPr lang="zh-TW" altLang="en-US" smtClean="0"/>
              <a:pPr/>
              <a:t>2018/1/10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00606-9FB1-45DC-AD24-9A65A415A02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149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00606-9FB1-45DC-AD24-9A65A415A023}" type="slidenum">
              <a:rPr lang="zh-TW" altLang="en-US" smtClean="0"/>
              <a:pPr/>
              <a:t>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32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00606-9FB1-45DC-AD24-9A65A415A02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3016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00606-9FB1-45DC-AD24-9A65A415A02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1105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00606-9FB1-45DC-AD24-9A65A415A02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3016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00606-9FB1-45DC-AD24-9A65A415A02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3016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00606-9FB1-45DC-AD24-9A65A415A02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3016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62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73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2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33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39850" y="1052513"/>
            <a:ext cx="7804150" cy="192087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zh-TW" altLang="en-US" smtClean="0"/>
              <a:t>按一下以編輯母片標題樣式</a:t>
            </a:r>
            <a:endParaRPr lang="en-US" altLang="zh-TW"/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79750" y="3132139"/>
            <a:ext cx="4495800" cy="1981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485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137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1403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0065" y="1295401"/>
            <a:ext cx="3978275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30738" y="1295401"/>
            <a:ext cx="397986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710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381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46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407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637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2602" y="111304"/>
            <a:ext cx="8277225" cy="692151"/>
          </a:xfrm>
        </p:spPr>
        <p:txBody>
          <a:bodyPr/>
          <a:lstStyle>
            <a:lvl1pPr>
              <a:defRPr sz="2800" baseline="0">
                <a:solidFill>
                  <a:srgbClr val="333399"/>
                </a:solidFill>
                <a:latin typeface="Arial" pitchFamily="34" charset="0"/>
                <a:ea typeface="標楷體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346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9459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27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97650" y="322263"/>
            <a:ext cx="2039938" cy="56515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4664" y="322263"/>
            <a:ext cx="5970587" cy="56515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360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10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/>
          <a:lstStyle>
            <a:lvl1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lang="zh-TW" altLang="en-US" sz="32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796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8890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63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02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343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641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4364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9840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7346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793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2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166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73861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5971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8203422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63622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68700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073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1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804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74451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129147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543052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74860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29523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333375"/>
            <a:ext cx="8277225" cy="692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93800"/>
            <a:ext cx="8229600" cy="4932363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352386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22920" y="332656"/>
            <a:ext cx="7293496" cy="1368152"/>
          </a:xfrm>
          <a:prstGeom prst="rect">
            <a:avLst/>
          </a:prstGeom>
        </p:spPr>
        <p:txBody>
          <a:bodyPr/>
          <a:lstStyle>
            <a:lvl1pPr algn="l">
              <a:lnSpc>
                <a:spcPts val="5200"/>
              </a:lnSpc>
              <a:defRPr>
                <a:latin typeface="Gill Sans MT"/>
                <a:cs typeface="Gill Sans M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5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51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362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889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290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57327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2" y="333375"/>
            <a:ext cx="8277225" cy="692151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1"/>
            <a:ext cx="8229600" cy="493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6732240" y="58772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13524-67EF-474D-BE97-75FE073955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anose="05000000000000000000" pitchFamily="2" charset="2"/>
        <a:buChar char="§"/>
        <a:defRPr kumimoji="1" sz="24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2000" b="1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anose="05000000000000000000" pitchFamily="2" charset="2"/>
        <a:buChar char="§"/>
        <a:defRPr kumimoji="1" b="1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1200" b="1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anose="05000000000000000000" pitchFamily="2" charset="2"/>
        <a:defRPr kumimoji="1" sz="1200" b="1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74665" y="322263"/>
            <a:ext cx="8162925" cy="7477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5550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5" y="1295401"/>
            <a:ext cx="8110537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66"/>
        </a:buClr>
        <a:buSzPct val="80000"/>
        <a:buChar char="•"/>
        <a:defRPr kumimoji="1" sz="2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§"/>
        <a:defRPr kumimoji="1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anose="02020603050405020304" pitchFamily="18" charset="0"/>
        <a:buChar char="–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anose="05000000000000000000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2" y="333375"/>
            <a:ext cx="8277225" cy="692151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rgbClr val="DDDDD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60724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1"/>
            <a:ext cx="8229600" cy="4932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anose="05000000000000000000" pitchFamily="2" charset="2"/>
        <a:buChar char="§"/>
        <a:defRPr kumimoji="1"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anose="05000000000000000000" pitchFamily="2" charset="2"/>
        <a:buChar char="§"/>
        <a:defRPr kumimoji="1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anose="02020603050405020304" pitchFamily="18" charset="0"/>
        <a:buChar char="–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anose="05000000000000000000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0" y="333375"/>
            <a:ext cx="82772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0"/>
            <a:ext cx="8229600" cy="493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5006476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新細明體" charset="-120"/>
          <a:cs typeface="+mj-cs"/>
        </a:defRPr>
      </a:lvl1pPr>
      <a:lvl2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2pPr>
      <a:lvl3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3pPr>
      <a:lvl4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4pPr>
      <a:lvl5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charset="-120"/>
        </a:defRPr>
      </a:lvl5pPr>
      <a:lvl6pPr marL="4572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ctr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§"/>
        <a:defRPr kumimoji="1" sz="2400" b="1">
          <a:solidFill>
            <a:schemeClr val="bg2"/>
          </a:solidFill>
          <a:latin typeface="+mn-lt"/>
          <a:ea typeface="新細明體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2000" b="1">
          <a:solidFill>
            <a:schemeClr val="bg2"/>
          </a:solidFill>
          <a:latin typeface="+mn-lt"/>
          <a:ea typeface="新細明體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§"/>
        <a:defRPr kumimoji="1" b="1">
          <a:solidFill>
            <a:schemeClr val="bg2"/>
          </a:solidFill>
          <a:latin typeface="+mn-lt"/>
          <a:ea typeface="新細明體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1200" b="1">
          <a:solidFill>
            <a:schemeClr val="bg2"/>
          </a:solidFill>
          <a:latin typeface="+mn-lt"/>
          <a:ea typeface="新細明體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新細明體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sz="quarter"/>
          </p:nvPr>
        </p:nvSpPr>
        <p:spPr>
          <a:xfrm>
            <a:off x="899592" y="1476910"/>
            <a:ext cx="7804150" cy="1944439"/>
          </a:xfrm>
        </p:spPr>
        <p:txBody>
          <a:bodyPr/>
          <a:lstStyle/>
          <a:p>
            <a:r>
              <a:rPr lang="zh-TW" altLang="en-US" dirty="0"/>
              <a:t>復盛 </a:t>
            </a:r>
            <a:r>
              <a:rPr lang="en-US" altLang="zh-TW" dirty="0"/>
              <a:t>Go-Service Agent + Modbus on EIS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999038" y="4497388"/>
            <a:ext cx="3703637" cy="1651000"/>
          </a:xfrm>
        </p:spPr>
        <p:txBody>
          <a:bodyPr/>
          <a:lstStyle/>
          <a:p>
            <a:pPr algn="r">
              <a:defRPr/>
            </a:pPr>
            <a:r>
              <a:rPr kumimoji="0" lang="en-US" altLang="zh-TW" sz="2000" dirty="0" smtClean="0">
                <a:solidFill>
                  <a:srgbClr val="FFFFFF"/>
                </a:solidFill>
                <a:latin typeface="Calibri" pitchFamily="34" charset="0"/>
                <a:ea typeface="微軟正黑體" pitchFamily="34" charset="-120"/>
              </a:rPr>
              <a:t>Advantech</a:t>
            </a:r>
          </a:p>
          <a:p>
            <a:pPr algn="r">
              <a:defRPr/>
            </a:pPr>
            <a:r>
              <a:rPr kumimoji="0" lang="en-US" altLang="zh-TW" sz="2000" dirty="0" smtClean="0">
                <a:solidFill>
                  <a:srgbClr val="FFFFFF"/>
                </a:solidFill>
                <a:latin typeface="Calibri" pitchFamily="34" charset="0"/>
              </a:rPr>
              <a:t>Jan, 2018</a:t>
            </a:r>
            <a:endParaRPr kumimoji="0" lang="zh-TW" altLang="en-US" sz="2000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71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>
                <a:solidFill>
                  <a:srgbClr val="0071C5"/>
                </a:solidFill>
              </a:rPr>
              <a:t>Agenda</a:t>
            </a:r>
            <a:endParaRPr lang="zh-TW" altLang="en-US" sz="3600" dirty="0">
              <a:solidFill>
                <a:srgbClr val="00B0F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16024" y="1052737"/>
            <a:ext cx="8676456" cy="5073428"/>
          </a:xfrm>
        </p:spPr>
        <p:txBody>
          <a:bodyPr/>
          <a:lstStyle/>
          <a:p>
            <a:pPr>
              <a:defRPr/>
            </a:pPr>
            <a:r>
              <a:rPr lang="en-US" altLang="zh-TW" sz="2800" dirty="0"/>
              <a:t>Overview</a:t>
            </a:r>
          </a:p>
          <a:p>
            <a:pPr>
              <a:defRPr/>
            </a:pPr>
            <a:r>
              <a:rPr lang="en-US" altLang="zh-TW" sz="2800" dirty="0"/>
              <a:t>Target &amp; Task</a:t>
            </a:r>
          </a:p>
          <a:p>
            <a:pPr>
              <a:defRPr/>
            </a:pPr>
            <a:r>
              <a:rPr lang="en-US" altLang="zh-TW" sz="2800" dirty="0"/>
              <a:t>Feasibility Evaluation</a:t>
            </a:r>
          </a:p>
          <a:p>
            <a:pPr>
              <a:defRPr/>
            </a:pPr>
            <a:r>
              <a:rPr lang="en-US" altLang="zh-TW" sz="2800" dirty="0" smtClean="0"/>
              <a:t>Requirement</a:t>
            </a:r>
            <a:endParaRPr lang="zh-TW" altLang="en-US" sz="2800" dirty="0"/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222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>
                <a:solidFill>
                  <a:srgbClr val="0071C5"/>
                </a:solidFill>
              </a:rPr>
              <a:t>Overview</a:t>
            </a:r>
            <a:endParaRPr lang="zh-TW" altLang="en-US" sz="3600" dirty="0">
              <a:solidFill>
                <a:srgbClr val="00B0F0"/>
              </a:solidFill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31" y="332656"/>
            <a:ext cx="2156873" cy="143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3621816" y="1033572"/>
            <a:ext cx="167385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+mj-lt"/>
              </a:rPr>
              <a:t>Go-Server</a:t>
            </a:r>
            <a:endParaRPr lang="zh-TW" alt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31" y="2636912"/>
            <a:ext cx="1708355" cy="1075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 bwMode="auto">
          <a:xfrm>
            <a:off x="755576" y="2564904"/>
            <a:ext cx="7982087" cy="2592288"/>
          </a:xfrm>
          <a:prstGeom prst="rect">
            <a:avLst/>
          </a:prstGeom>
          <a:noFill/>
          <a:ln w="222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10" name="向上箭號 9"/>
          <p:cNvSpPr/>
          <p:nvPr/>
        </p:nvSpPr>
        <p:spPr bwMode="auto">
          <a:xfrm>
            <a:off x="3739339" y="1700808"/>
            <a:ext cx="331972" cy="108012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16" name="向上箭號 15"/>
          <p:cNvSpPr/>
          <p:nvPr/>
        </p:nvSpPr>
        <p:spPr bwMode="auto">
          <a:xfrm>
            <a:off x="4334855" y="1700808"/>
            <a:ext cx="331972" cy="108012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17" name="向上箭號 16"/>
          <p:cNvSpPr/>
          <p:nvPr/>
        </p:nvSpPr>
        <p:spPr bwMode="auto">
          <a:xfrm>
            <a:off x="4796307" y="1719476"/>
            <a:ext cx="331972" cy="108012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40089" y="2780928"/>
            <a:ext cx="14927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MQTT</a:t>
            </a:r>
            <a:endParaRPr lang="zh-TW" altLang="en-US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「dashboard」的圖片搜尋結果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0337"/>
            <a:ext cx="2448272" cy="1520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線接點 18"/>
          <p:cNvCxnSpPr/>
          <p:nvPr/>
        </p:nvCxnSpPr>
        <p:spPr bwMode="auto">
          <a:xfrm>
            <a:off x="4603676" y="4158705"/>
            <a:ext cx="2" cy="14305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接點 21"/>
          <p:cNvCxnSpPr/>
          <p:nvPr/>
        </p:nvCxnSpPr>
        <p:spPr bwMode="auto">
          <a:xfrm>
            <a:off x="2127151" y="5373216"/>
            <a:ext cx="52565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AutoShape 4" descr="「linux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5064"/>
            <a:ext cx="1847171" cy="1021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282" y="5699720"/>
            <a:ext cx="9239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77" y="5728295"/>
            <a:ext cx="876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110" y="5775919"/>
            <a:ext cx="857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1" name="直線接點 30"/>
          <p:cNvCxnSpPr/>
          <p:nvPr/>
        </p:nvCxnSpPr>
        <p:spPr bwMode="auto">
          <a:xfrm>
            <a:off x="2169244" y="5373216"/>
            <a:ext cx="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接點 31"/>
          <p:cNvCxnSpPr/>
          <p:nvPr/>
        </p:nvCxnSpPr>
        <p:spPr bwMode="auto">
          <a:xfrm>
            <a:off x="4607100" y="5301208"/>
            <a:ext cx="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線接點 32"/>
          <p:cNvCxnSpPr/>
          <p:nvPr/>
        </p:nvCxnSpPr>
        <p:spPr bwMode="auto">
          <a:xfrm>
            <a:off x="7383735" y="5373216"/>
            <a:ext cx="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矩形 33"/>
          <p:cNvSpPr/>
          <p:nvPr/>
        </p:nvSpPr>
        <p:spPr>
          <a:xfrm>
            <a:off x="5151487" y="5445224"/>
            <a:ext cx="160813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/>
                </a:solidFill>
                <a:effectLst/>
                <a:latin typeface="+mj-lt"/>
              </a:rPr>
              <a:t>Modbus RTU</a:t>
            </a:r>
            <a:endParaRPr lang="zh-TW" alt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/>
              </a:solidFill>
              <a:effectLst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3757942" y="3429000"/>
            <a:ext cx="1602779" cy="720080"/>
          </a:xfrm>
          <a:prstGeom prst="rect">
            <a:avLst/>
          </a:prstGeom>
          <a:noFill/>
          <a:ln w="222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dirty="0" err="1">
                <a:solidFill>
                  <a:schemeClr val="bg2"/>
                </a:solidFill>
              </a:rPr>
              <a:t>gsDispatcher</a:t>
            </a: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sp>
        <p:nvSpPr>
          <p:cNvPr id="27" name="AutoShape 10" descr="「ftp」的圖片搜尋結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476" y="1057108"/>
            <a:ext cx="787716" cy="787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AutoShape 13" descr="「script」的圖片搜尋結果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9" name="AutoShape 16" descr="「script」的圖片搜尋結果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0" name="AutoShape 18" descr="「script」的圖片搜尋結果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5" name="AutoShape 20" descr="「script」的圖片搜尋結果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060" y="2996952"/>
            <a:ext cx="939188" cy="93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文字方塊 48"/>
          <p:cNvSpPr txBox="1"/>
          <p:nvPr/>
        </p:nvSpPr>
        <p:spPr>
          <a:xfrm>
            <a:off x="6889810" y="3284984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Script x </a:t>
            </a:r>
            <a:r>
              <a:rPr lang="en-US" altLang="zh-TW" dirty="0" smtClean="0">
                <a:solidFill>
                  <a:srgbClr val="FF0000"/>
                </a:solidFill>
              </a:rPr>
              <a:t>40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464" y="4077072"/>
            <a:ext cx="925784" cy="925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文字方塊 52"/>
          <p:cNvSpPr txBox="1"/>
          <p:nvPr/>
        </p:nvSpPr>
        <p:spPr>
          <a:xfrm>
            <a:off x="6876256" y="4427820"/>
            <a:ext cx="1861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err="1" smtClean="0">
                <a:solidFill>
                  <a:schemeClr val="bg2"/>
                </a:solidFill>
              </a:rPr>
              <a:t>Config</a:t>
            </a:r>
            <a:r>
              <a:rPr lang="en-US" altLang="zh-TW" sz="1600" dirty="0" smtClean="0">
                <a:solidFill>
                  <a:schemeClr val="bg2"/>
                </a:solidFill>
              </a:rPr>
              <a:t> for Modbus</a:t>
            </a:r>
            <a:endParaRPr lang="zh-TW" altLang="en-US" sz="1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6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>
                <a:solidFill>
                  <a:srgbClr val="0071C5"/>
                </a:solidFill>
              </a:rPr>
              <a:t>Target &amp; Task</a:t>
            </a:r>
            <a:endParaRPr lang="zh-TW" altLang="en-US" sz="3600" dirty="0">
              <a:solidFill>
                <a:srgbClr val="00B0F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16024" y="1052737"/>
            <a:ext cx="8676456" cy="5073428"/>
          </a:xfrm>
        </p:spPr>
        <p:txBody>
          <a:bodyPr/>
          <a:lstStyle/>
          <a:p>
            <a:pPr>
              <a:defRPr/>
            </a:pPr>
            <a:r>
              <a:rPr lang="en-US" altLang="zh-TW" sz="2800" dirty="0" smtClean="0"/>
              <a:t>Porting </a:t>
            </a:r>
          </a:p>
          <a:p>
            <a:pPr lvl="1">
              <a:defRPr/>
            </a:pPr>
            <a:r>
              <a:rPr lang="en-US" altLang="zh-TW" dirty="0">
                <a:solidFill>
                  <a:srgbClr val="FF0000"/>
                </a:solidFill>
              </a:rPr>
              <a:t>Agent + Scripts </a:t>
            </a:r>
            <a:r>
              <a:rPr lang="en-US" altLang="zh-TW" dirty="0" smtClean="0">
                <a:solidFill>
                  <a:srgbClr val="FF0000"/>
                </a:solidFill>
              </a:rPr>
              <a:t>: IDP to another Linux</a:t>
            </a:r>
          </a:p>
          <a:p>
            <a:pPr>
              <a:defRPr/>
            </a:pPr>
            <a:endParaRPr lang="en-US" altLang="zh-TW" sz="2800" dirty="0" smtClean="0"/>
          </a:p>
          <a:p>
            <a:pPr>
              <a:defRPr/>
            </a:pPr>
            <a:r>
              <a:rPr lang="en-US" altLang="zh-TW" sz="2800" dirty="0" smtClean="0"/>
              <a:t>Downlink Control </a:t>
            </a:r>
          </a:p>
          <a:p>
            <a:pPr lvl="1">
              <a:defRPr/>
            </a:pPr>
            <a:r>
              <a:rPr lang="en-US" altLang="zh-TW" dirty="0" smtClean="0"/>
              <a:t>Cloud -&gt; Agent ( </a:t>
            </a:r>
            <a:r>
              <a:rPr lang="zh-TW" altLang="en-US" dirty="0" smtClean="0"/>
              <a:t>復盛 </a:t>
            </a:r>
            <a:r>
              <a:rPr lang="en-US" altLang="zh-TW" dirty="0" smtClean="0"/>
              <a:t>)</a:t>
            </a:r>
          </a:p>
          <a:p>
            <a:pPr lvl="1"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Agent </a:t>
            </a:r>
            <a:r>
              <a:rPr lang="en-US" altLang="zh-TW" dirty="0">
                <a:solidFill>
                  <a:srgbClr val="FF0000"/>
                </a:solidFill>
              </a:rPr>
              <a:t>-&gt; Modbus </a:t>
            </a:r>
            <a:r>
              <a:rPr lang="en-US" altLang="zh-TW" dirty="0" smtClean="0">
                <a:solidFill>
                  <a:srgbClr val="FF0000"/>
                </a:solidFill>
              </a:rPr>
              <a:t>Device</a:t>
            </a:r>
          </a:p>
          <a:p>
            <a:pPr lvl="1">
              <a:defRPr/>
            </a:pPr>
            <a:endParaRPr lang="en-US" altLang="zh-TW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altLang="zh-TW" dirty="0" smtClean="0"/>
              <a:t>Functional Verification (</a:t>
            </a:r>
            <a:r>
              <a:rPr lang="zh-TW" altLang="en-US" dirty="0" smtClean="0"/>
              <a:t> </a:t>
            </a:r>
            <a:r>
              <a:rPr lang="en-US" altLang="zh-TW" dirty="0" smtClean="0"/>
              <a:t>Owner ? )</a:t>
            </a:r>
          </a:p>
          <a:p>
            <a:pPr>
              <a:defRPr/>
            </a:pPr>
            <a:endParaRPr lang="zh-TW" altLang="en-US" dirty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39058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z="3600" dirty="0" smtClean="0">
                <a:solidFill>
                  <a:srgbClr val="0071C5"/>
                </a:solidFill>
              </a:rPr>
              <a:t>Feasibility Evaluation</a:t>
            </a:r>
            <a:endParaRPr lang="en-US" altLang="zh-TW" sz="36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16024" y="1052737"/>
            <a:ext cx="8676456" cy="5073428"/>
          </a:xfrm>
        </p:spPr>
        <p:txBody>
          <a:bodyPr/>
          <a:lstStyle/>
          <a:p>
            <a:pPr>
              <a:defRPr/>
            </a:pPr>
            <a:r>
              <a:rPr lang="en-US" altLang="zh-TW" sz="2800" dirty="0" smtClean="0"/>
              <a:t>Platform &amp; Peripherals </a:t>
            </a:r>
          </a:p>
          <a:p>
            <a:pPr lvl="1">
              <a:defRPr/>
            </a:pPr>
            <a:r>
              <a:rPr lang="en-US" altLang="zh-TW" dirty="0" smtClean="0"/>
              <a:t>COM </a:t>
            </a:r>
          </a:p>
          <a:p>
            <a:pPr lvl="1">
              <a:defRPr/>
            </a:pPr>
            <a:r>
              <a:rPr lang="en-US" altLang="zh-TW" dirty="0" smtClean="0"/>
              <a:t>Networking – Eth,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, 3G …</a:t>
            </a:r>
          </a:p>
          <a:p>
            <a:pPr lvl="1">
              <a:defRPr/>
            </a:pPr>
            <a:endParaRPr lang="en-US" altLang="zh-TW" dirty="0"/>
          </a:p>
          <a:p>
            <a:pPr>
              <a:defRPr/>
            </a:pPr>
            <a:r>
              <a:rPr lang="en-US" altLang="zh-TW" dirty="0" smtClean="0"/>
              <a:t>Linux Distribution ( IDP / Ubuntu ? )</a:t>
            </a:r>
          </a:p>
          <a:p>
            <a:pPr lvl="1">
              <a:defRPr/>
            </a:pPr>
            <a:r>
              <a:rPr lang="en-US" altLang="zh-TW" dirty="0" smtClean="0"/>
              <a:t>Shell Scripts x </a:t>
            </a:r>
            <a:r>
              <a:rPr lang="en-US" altLang="zh-TW" dirty="0" smtClean="0">
                <a:solidFill>
                  <a:srgbClr val="FF0000"/>
                </a:solidFill>
              </a:rPr>
              <a:t>40 </a:t>
            </a:r>
          </a:p>
          <a:p>
            <a:pPr lvl="1">
              <a:defRPr/>
            </a:pPr>
            <a:endParaRPr lang="en-US" altLang="zh-TW" dirty="0"/>
          </a:p>
          <a:p>
            <a:pPr>
              <a:defRPr/>
            </a:pPr>
            <a:r>
              <a:rPr lang="en-US" altLang="zh-TW" dirty="0" smtClean="0"/>
              <a:t>Application ( </a:t>
            </a:r>
            <a:r>
              <a:rPr lang="en-US" altLang="zh-TW" dirty="0" err="1" smtClean="0"/>
              <a:t>gsDispatcher</a:t>
            </a:r>
            <a:r>
              <a:rPr lang="en-US" altLang="zh-TW" dirty="0" smtClean="0"/>
              <a:t> ) </a:t>
            </a:r>
          </a:p>
          <a:p>
            <a:pPr>
              <a:defRPr/>
            </a:pPr>
            <a:endParaRPr lang="en-US" altLang="zh-TW" sz="1800" dirty="0" smtClean="0"/>
          </a:p>
          <a:p>
            <a:pPr>
              <a:defRPr/>
            </a:pPr>
            <a:r>
              <a:rPr lang="en-US" altLang="zh-TW" dirty="0" smtClean="0"/>
              <a:t>Verification </a:t>
            </a:r>
          </a:p>
          <a:p>
            <a:pPr lvl="1">
              <a:defRPr/>
            </a:pPr>
            <a:r>
              <a:rPr lang="en-US" altLang="zh-TW" dirty="0" smtClean="0"/>
              <a:t>Function Specification ( Cloud / Local / Modbus )</a:t>
            </a:r>
          </a:p>
          <a:p>
            <a:pPr lvl="1">
              <a:defRPr/>
            </a:pPr>
            <a:r>
              <a:rPr lang="en-US" altLang="zh-TW" dirty="0" smtClean="0"/>
              <a:t>HW device ( Modbus device, Net …)</a:t>
            </a:r>
          </a:p>
          <a:p>
            <a:pPr lvl="1">
              <a:defRPr/>
            </a:pPr>
            <a:endParaRPr lang="en-US" altLang="zh-TW" dirty="0" smtClean="0"/>
          </a:p>
          <a:p>
            <a:pPr lvl="1">
              <a:defRPr/>
            </a:pPr>
            <a:endParaRPr lang="en-US" altLang="zh-TW" dirty="0" smtClean="0"/>
          </a:p>
          <a:p>
            <a:pPr>
              <a:defRPr/>
            </a:pPr>
            <a:endParaRPr lang="en-US" altLang="zh-TW" dirty="0" smtClean="0"/>
          </a:p>
          <a:p>
            <a:pPr>
              <a:defRPr/>
            </a:pPr>
            <a:endParaRPr lang="en-US" altLang="zh-TW" dirty="0" smtClean="0"/>
          </a:p>
          <a:p>
            <a:pPr lvl="1">
              <a:defRPr/>
            </a:pPr>
            <a:endParaRPr lang="en-US" altLang="zh-TW" dirty="0" smtClean="0"/>
          </a:p>
          <a:p>
            <a:pPr>
              <a:defRPr/>
            </a:pPr>
            <a:endParaRPr lang="zh-TW" altLang="en-US" dirty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22144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z="3600" dirty="0">
                <a:solidFill>
                  <a:srgbClr val="0071C5"/>
                </a:solidFill>
              </a:rPr>
              <a:t>R</a:t>
            </a:r>
            <a:r>
              <a:rPr lang="en-US" altLang="zh-TW" sz="3600" dirty="0" smtClean="0">
                <a:solidFill>
                  <a:srgbClr val="0071C5"/>
                </a:solidFill>
              </a:rPr>
              <a:t>equirement</a:t>
            </a:r>
            <a:endParaRPr lang="en-US" altLang="zh-TW" sz="36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16024" y="1052737"/>
            <a:ext cx="8676456" cy="5073428"/>
          </a:xfrm>
        </p:spPr>
        <p:txBody>
          <a:bodyPr/>
          <a:lstStyle/>
          <a:p>
            <a:pPr>
              <a:defRPr/>
            </a:pPr>
            <a:r>
              <a:rPr lang="en-US" altLang="zh-TW" sz="2800" dirty="0" smtClean="0"/>
              <a:t>Document</a:t>
            </a:r>
            <a:r>
              <a:rPr lang="zh-TW" altLang="en-US" sz="2800" dirty="0" smtClean="0"/>
              <a:t> </a:t>
            </a:r>
            <a:endParaRPr lang="en-US" altLang="zh-TW" sz="2800" dirty="0"/>
          </a:p>
          <a:p>
            <a:pPr lvl="1">
              <a:defRPr/>
            </a:pPr>
            <a:r>
              <a:rPr lang="en-US" altLang="zh-TW" sz="2400" dirty="0" smtClean="0"/>
              <a:t>User Manual</a:t>
            </a:r>
          </a:p>
          <a:p>
            <a:pPr lvl="1">
              <a:defRPr/>
            </a:pPr>
            <a:r>
              <a:rPr lang="en-US" altLang="zh-TW" sz="2400" dirty="0" smtClean="0"/>
              <a:t>Functional Specification</a:t>
            </a:r>
          </a:p>
          <a:p>
            <a:pPr lvl="1">
              <a:defRPr/>
            </a:pPr>
            <a:r>
              <a:rPr lang="en-US" altLang="zh-TW" sz="2400" dirty="0" smtClean="0"/>
              <a:t>SW Specification</a:t>
            </a:r>
          </a:p>
          <a:p>
            <a:pPr lvl="1">
              <a:defRPr/>
            </a:pPr>
            <a:r>
              <a:rPr lang="en-US" altLang="zh-TW" sz="2400" dirty="0" smtClean="0"/>
              <a:t>SW Design Doc.</a:t>
            </a:r>
          </a:p>
          <a:p>
            <a:pPr>
              <a:defRPr/>
            </a:pPr>
            <a:endParaRPr lang="en-US" altLang="zh-TW" sz="2000" dirty="0" smtClean="0"/>
          </a:p>
          <a:p>
            <a:pPr>
              <a:defRPr/>
            </a:pPr>
            <a:r>
              <a:rPr lang="en-US" altLang="zh-TW" sz="2800" dirty="0" smtClean="0"/>
              <a:t>Technique Contact Window</a:t>
            </a:r>
          </a:p>
          <a:p>
            <a:pPr>
              <a:defRPr/>
            </a:pPr>
            <a:endParaRPr lang="en-US" altLang="zh-TW" sz="2800" dirty="0"/>
          </a:p>
          <a:p>
            <a:pPr>
              <a:defRPr/>
            </a:pPr>
            <a:r>
              <a:rPr lang="en-US" altLang="zh-TW" sz="2800" dirty="0" smtClean="0"/>
              <a:t>HW Devices </a:t>
            </a:r>
          </a:p>
          <a:p>
            <a:pPr lvl="1">
              <a:defRPr/>
            </a:pPr>
            <a:r>
              <a:rPr lang="en-US" altLang="zh-TW" dirty="0" smtClean="0"/>
              <a:t>Platform</a:t>
            </a:r>
          </a:p>
          <a:p>
            <a:pPr lvl="1">
              <a:defRPr/>
            </a:pPr>
            <a:r>
              <a:rPr lang="en-US" altLang="zh-TW" dirty="0" smtClean="0"/>
              <a:t>Modbus devices…</a:t>
            </a:r>
          </a:p>
          <a:p>
            <a:pPr lvl="1">
              <a:defRPr/>
            </a:pPr>
            <a:endParaRPr lang="en-US" altLang="zh-TW" dirty="0" smtClean="0"/>
          </a:p>
          <a:p>
            <a:pPr>
              <a:defRPr/>
            </a:pPr>
            <a:endParaRPr lang="en-US" altLang="zh-TW" dirty="0" smtClean="0"/>
          </a:p>
          <a:p>
            <a:pPr lvl="1">
              <a:defRPr/>
            </a:pPr>
            <a:endParaRPr lang="en-US" altLang="zh-TW" dirty="0" smtClean="0"/>
          </a:p>
          <a:p>
            <a:pPr>
              <a:defRPr/>
            </a:pPr>
            <a:endParaRPr lang="en-US" altLang="zh-TW" dirty="0" smtClean="0"/>
          </a:p>
          <a:p>
            <a:pPr>
              <a:defRPr/>
            </a:pPr>
            <a:endParaRPr lang="en-US" altLang="zh-TW" dirty="0" smtClean="0"/>
          </a:p>
          <a:p>
            <a:pPr lvl="1">
              <a:defRPr/>
            </a:pPr>
            <a:endParaRPr lang="en-US" altLang="zh-TW" dirty="0" smtClean="0"/>
          </a:p>
          <a:p>
            <a:pPr>
              <a:defRPr/>
            </a:pPr>
            <a:endParaRPr lang="zh-TW" altLang="en-US" dirty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29445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ec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自訂設計">
  <a:themeElements>
    <a:clrScheme name="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ream">
  <a:themeElements>
    <a:clrScheme name="">
      <a:dk1>
        <a:srgbClr val="000000"/>
      </a:dk1>
      <a:lt1>
        <a:srgbClr val="FFFFFF"/>
      </a:lt1>
      <a:dk2>
        <a:srgbClr val="BFA673"/>
      </a:dk2>
      <a:lt2>
        <a:srgbClr val="000099"/>
      </a:lt2>
      <a:accent1>
        <a:srgbClr val="FFCC00"/>
      </a:accent1>
      <a:accent2>
        <a:srgbClr val="808000"/>
      </a:accent2>
      <a:accent3>
        <a:srgbClr val="DCD0BC"/>
      </a:accent3>
      <a:accent4>
        <a:srgbClr val="DADADA"/>
      </a:accent4>
      <a:accent5>
        <a:srgbClr val="FFE2AA"/>
      </a:accent5>
      <a:accent6>
        <a:srgbClr val="737300"/>
      </a:accent6>
      <a:hlink>
        <a:srgbClr val="784700"/>
      </a:hlink>
      <a:folHlink>
        <a:srgbClr val="9A7200"/>
      </a:folHlink>
    </a:clrScheme>
    <a:fontScheme name="1_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10">
        <a:dk1>
          <a:srgbClr val="000000"/>
        </a:dk1>
        <a:lt1>
          <a:srgbClr val="FFFFFF"/>
        </a:lt1>
        <a:dk2>
          <a:srgbClr val="BFA673"/>
        </a:dk2>
        <a:lt2>
          <a:srgbClr val="FFFFFF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advantech</Template>
  <TotalTime>66218</TotalTime>
  <Words>138</Words>
  <Application>Microsoft Office PowerPoint</Application>
  <PresentationFormat>如螢幕大小 (4:3)</PresentationFormat>
  <Paragraphs>69</Paragraphs>
  <Slides>6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4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advantech</vt:lpstr>
      <vt:lpstr>Stream</vt:lpstr>
      <vt:lpstr>自訂設計</vt:lpstr>
      <vt:lpstr>2_Stream</vt:lpstr>
      <vt:lpstr>復盛 Go-Service Agent + Modbus on EIS</vt:lpstr>
      <vt:lpstr>Agenda</vt:lpstr>
      <vt:lpstr>Overview</vt:lpstr>
      <vt:lpstr>Target &amp; Task</vt:lpstr>
      <vt:lpstr>Feasibility Evaluation</vt:lpstr>
      <vt:lpstr>Requirement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SaaS application apply on WISE-Cloud RESTful APIs</dc:title>
  <dc:creator>Jeffrey.Hung</dc:creator>
  <cp:lastModifiedBy>Eric.Liang</cp:lastModifiedBy>
  <cp:revision>955</cp:revision>
  <cp:lastPrinted>2016-11-08T02:54:11Z</cp:lastPrinted>
  <dcterms:created xsi:type="dcterms:W3CDTF">2015-07-22T02:07:48Z</dcterms:created>
  <dcterms:modified xsi:type="dcterms:W3CDTF">2018-01-15T03:18:20Z</dcterms:modified>
</cp:coreProperties>
</file>