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8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4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6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9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4819" r:id="rId4"/>
    <p:sldMasterId id="2147488646" r:id="rId5"/>
    <p:sldMasterId id="2147488658" r:id="rId6"/>
    <p:sldMasterId id="2147488671" r:id="rId7"/>
    <p:sldMasterId id="2147488683" r:id="rId8"/>
    <p:sldMasterId id="2147488695" r:id="rId9"/>
    <p:sldMasterId id="2147488707" r:id="rId10"/>
    <p:sldMasterId id="2147488719" r:id="rId11"/>
    <p:sldMasterId id="2147488732" r:id="rId12"/>
    <p:sldMasterId id="2147488744" r:id="rId13"/>
    <p:sldMasterId id="2147488756" r:id="rId14"/>
    <p:sldMasterId id="2147488768" r:id="rId15"/>
    <p:sldMasterId id="2147488780" r:id="rId16"/>
    <p:sldMasterId id="2147488792" r:id="rId17"/>
    <p:sldMasterId id="2147488804" r:id="rId18"/>
    <p:sldMasterId id="2147488816" r:id="rId19"/>
    <p:sldMasterId id="2147488828" r:id="rId20"/>
    <p:sldMasterId id="2147488840" r:id="rId21"/>
    <p:sldMasterId id="2147488854" r:id="rId22"/>
    <p:sldMasterId id="2147488867" r:id="rId23"/>
    <p:sldMasterId id="2147488879" r:id="rId24"/>
    <p:sldMasterId id="2147488892" r:id="rId25"/>
    <p:sldMasterId id="2147488905" r:id="rId26"/>
    <p:sldMasterId id="2147488918" r:id="rId27"/>
    <p:sldMasterId id="2147488931" r:id="rId28"/>
    <p:sldMasterId id="2147488944" r:id="rId29"/>
    <p:sldMasterId id="2147488957" r:id="rId30"/>
    <p:sldMasterId id="2147488970" r:id="rId31"/>
  </p:sldMasterIdLst>
  <p:notesMasterIdLst>
    <p:notesMasterId r:id="rId55"/>
  </p:notesMasterIdLst>
  <p:handoutMasterIdLst>
    <p:handoutMasterId r:id="rId56"/>
  </p:handoutMasterIdLst>
  <p:sldIdLst>
    <p:sldId id="256" r:id="rId32"/>
    <p:sldId id="720" r:id="rId33"/>
    <p:sldId id="820" r:id="rId34"/>
    <p:sldId id="802" r:id="rId35"/>
    <p:sldId id="798" r:id="rId36"/>
    <p:sldId id="804" r:id="rId37"/>
    <p:sldId id="815" r:id="rId38"/>
    <p:sldId id="816" r:id="rId39"/>
    <p:sldId id="817" r:id="rId40"/>
    <p:sldId id="818" r:id="rId41"/>
    <p:sldId id="819" r:id="rId42"/>
    <p:sldId id="822" r:id="rId43"/>
    <p:sldId id="805" r:id="rId44"/>
    <p:sldId id="806" r:id="rId45"/>
    <p:sldId id="807" r:id="rId46"/>
    <p:sldId id="808" r:id="rId47"/>
    <p:sldId id="809" r:id="rId48"/>
    <p:sldId id="810" r:id="rId49"/>
    <p:sldId id="811" r:id="rId50"/>
    <p:sldId id="812" r:id="rId51"/>
    <p:sldId id="813" r:id="rId52"/>
    <p:sldId id="814" r:id="rId53"/>
    <p:sldId id="821" r:id="rId54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3333FF"/>
    <a:srgbClr val="8EB4E3"/>
    <a:srgbClr val="FFFF66"/>
    <a:srgbClr val="800000"/>
    <a:srgbClr val="FFFF99"/>
    <a:srgbClr val="6600FF"/>
    <a:srgbClr val="FF7C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2597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61A6928B-EE78-47D5-BC0D-DDBCD23C3D56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586D8577-A382-4332-A3DF-D975878E3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4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8E63E71-D3C3-488D-AA29-C43580130555}" type="datetimeFigureOut">
              <a:rPr lang="zh-TW" altLang="en-US"/>
              <a:pPr>
                <a:defRPr/>
              </a:pPr>
              <a:t>2017/10/20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16" y="4720684"/>
            <a:ext cx="5446369" cy="447247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6CE8C7-5431-4437-B869-C894B893D8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05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CE3EB-66AF-45D9-BBEC-8309F726CB39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Generator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1. ESL</a:t>
            </a:r>
            <a:r>
              <a:rPr lang="en-US" sz="1600" baseline="0" dirty="0" smtClean="0">
                <a:solidFill>
                  <a:schemeClr val="bg1"/>
                </a:solidFill>
              </a:rPr>
              <a:t> </a:t>
            </a:r>
            <a:r>
              <a:rPr lang="zh-TW" altLang="en-US" sz="1600" dirty="0" smtClean="0">
                <a:solidFill>
                  <a:schemeClr val="bg1"/>
                </a:solidFill>
              </a:rPr>
              <a:t>排版軟體</a:t>
            </a:r>
            <a:r>
              <a:rPr lang="zh-TW" altLang="en-US" sz="1600" baseline="0" dirty="0" smtClean="0">
                <a:solidFill>
                  <a:schemeClr val="bg1"/>
                </a:solidFill>
              </a:rPr>
              <a:t> </a:t>
            </a:r>
            <a:r>
              <a:rPr lang="zh-TW" altLang="en-US" sz="1600" dirty="0" smtClean="0">
                <a:solidFill>
                  <a:schemeClr val="bg1"/>
                </a:solidFill>
              </a:rPr>
              <a:t>定義區塊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pPr lvl="3" algn="l"/>
            <a:r>
              <a:rPr lang="en-US" altLang="zh-TW" sz="1600" dirty="0" smtClean="0">
                <a:solidFill>
                  <a:schemeClr val="bg1"/>
                </a:solidFill>
              </a:rPr>
              <a:t>A</a:t>
            </a:r>
            <a:r>
              <a:rPr lang="en-US" altLang="zh-TW" sz="1600" baseline="0" dirty="0" smtClean="0">
                <a:solidFill>
                  <a:schemeClr val="bg1"/>
                </a:solidFill>
              </a:rPr>
              <a:t>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品名</a:t>
            </a:r>
            <a:endParaRPr lang="en-US" altLang="zh-TW" sz="1600" baseline="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baseline="0" dirty="0" smtClean="0">
                <a:solidFill>
                  <a:schemeClr val="bg1"/>
                </a:solidFill>
              </a:rPr>
              <a:t>B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價錢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baseline="0" dirty="0" smtClean="0">
                <a:solidFill>
                  <a:schemeClr val="bg1"/>
                </a:solidFill>
              </a:rPr>
              <a:t>C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貨號</a:t>
            </a:r>
            <a:endParaRPr lang="en-US" altLang="zh-TW" sz="1600" baseline="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600" baseline="0" dirty="0" smtClean="0">
                <a:solidFill>
                  <a:schemeClr val="bg1"/>
                </a:solidFill>
              </a:rPr>
              <a:t>D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600" baseline="0" dirty="0" smtClean="0">
                <a:solidFill>
                  <a:schemeClr val="bg1"/>
                </a:solidFill>
                <a:sym typeface="Wingdings" panose="05000000000000000000" pitchFamily="2" charset="2"/>
              </a:rPr>
              <a:t>庫存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2.Generate image file </a:t>
            </a:r>
            <a:r>
              <a:rPr lang="en-US" altLang="zh-TW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(full and partial) and preview</a:t>
            </a:r>
          </a:p>
          <a:p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3.Image file transform to </a:t>
            </a:r>
            <a:r>
              <a:rPr lang="en-US" altLang="zh-TW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ESL</a:t>
            </a:r>
            <a:r>
              <a:rPr lang="zh-TW" alt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system’s format and zip</a:t>
            </a:r>
          </a:p>
          <a:p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get final DATA to ESL Server</a:t>
            </a:r>
            <a:endParaRPr lang="en-US" sz="1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chemeClr val="bg1"/>
              </a:solidFill>
            </a:endParaRPr>
          </a:p>
          <a:p>
            <a:pPr algn="l"/>
            <a:endParaRPr lang="en-US" altLang="zh-TW" sz="1200" dirty="0" smtClean="0">
              <a:solidFill>
                <a:schemeClr val="bg1"/>
              </a:solidFill>
            </a:endParaRPr>
          </a:p>
          <a:p>
            <a:pPr algn="l"/>
            <a:endParaRPr lang="en-US" sz="1200" dirty="0" smtClean="0">
              <a:solidFill>
                <a:schemeClr val="bg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CE8C7-5431-4437-B869-C894B893D86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8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 descr="Emb'Core灰色吧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8395" r="8163"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39850" y="1052513"/>
            <a:ext cx="7804150" cy="19208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9750" y="3132138"/>
            <a:ext cx="4495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7650" y="322263"/>
            <a:ext cx="2039938" cy="5651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4663" y="322263"/>
            <a:ext cx="5970587" cy="56515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896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71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39370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834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8725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767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6124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238340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977955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295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0815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9950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694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6398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960709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29710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5255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03448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0816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372643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3031661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2024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992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122238"/>
            <a:ext cx="8229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4188" y="10160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45915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1500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12386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6785440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46077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87833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31734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48122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5145577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686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80862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9628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5763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06665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87" r="8454"/>
          <a:stretch>
            <a:fillRect/>
          </a:stretch>
        </p:blipFill>
        <p:spPr bwMode="auto">
          <a:xfrm>
            <a:off x="-36512" y="0"/>
            <a:ext cx="9124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02302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1687718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58910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9446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7413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27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462499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595663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2795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54786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14805"/>
      </p:ext>
    </p:extLst>
  </p:cSld>
  <p:clrMapOvr>
    <a:masterClrMapping/>
  </p:clrMapOvr>
  <p:transition advClick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015376"/>
      </p:ext>
    </p:extLst>
  </p:cSld>
  <p:clrMapOvr>
    <a:masterClrMapping/>
  </p:clrMapOvr>
  <p:transition advClick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37776427"/>
      </p:ext>
    </p:extLst>
  </p:cSld>
  <p:clrMapOvr>
    <a:masterClrMapping/>
  </p:clrMapOvr>
  <p:transition advClick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37842"/>
      </p:ext>
    </p:extLst>
  </p:cSld>
  <p:clrMapOvr>
    <a:masterClrMapping/>
  </p:clrMapOvr>
  <p:transition advClick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12135"/>
      </p:ext>
    </p:extLst>
  </p:cSld>
  <p:clrMapOvr>
    <a:masterClrMapping/>
  </p:clrMapOvr>
  <p:transition advClick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486756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454110"/>
      </p:ext>
    </p:extLst>
  </p:cSld>
  <p:clrMapOvr>
    <a:masterClrMapping/>
  </p:clrMapOvr>
  <p:transition advClick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77151250"/>
      </p:ext>
    </p:extLst>
  </p:cSld>
  <p:clrMapOvr>
    <a:masterClrMapping/>
  </p:clrMapOvr>
  <p:transition advClick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3899420"/>
      </p:ext>
    </p:extLst>
  </p:cSld>
  <p:clrMapOvr>
    <a:masterClrMapping/>
  </p:clrMapOvr>
  <p:transition advClick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27527"/>
      </p:ext>
    </p:extLst>
  </p:cSld>
  <p:clrMapOvr>
    <a:masterClrMapping/>
  </p:clrMapOvr>
  <p:transition advClick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4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456278"/>
      </p:ext>
    </p:extLst>
  </p:cSld>
  <p:clrMapOvr>
    <a:masterClrMapping/>
  </p:clrMapOvr>
  <p:transition advClick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0181"/>
      </p:ext>
    </p:extLst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73688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5834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84165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329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1725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43410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268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71288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532619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00734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4061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3351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9608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9138055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29527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19810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476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6103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57934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756042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04649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54310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36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425618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494875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5701371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029517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877889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8859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0963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14389802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93650434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51714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5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618088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2" y="333375"/>
            <a:ext cx="8277225" cy="14970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2788"/>
            <a:ext cx="8229600" cy="4143375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08255834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7546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22181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6576681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79165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13793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95974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3338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0665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1190433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14502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23242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122238"/>
            <a:ext cx="8229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4188" y="10160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54721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76803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485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453069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9579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81611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26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0507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4206735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4885227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47140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11420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8767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30421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125176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96238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277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14605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3784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324159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1534774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0734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92692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213" y="546100"/>
            <a:ext cx="8229600" cy="63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13861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2900" y="6534150"/>
            <a:ext cx="5486400" cy="32385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 algn="r">
              <a:defRPr/>
            </a:pPr>
            <a:r>
              <a:rPr lang="en-US" altLang="zh-TW">
                <a:solidFill>
                  <a:prstClr val="white"/>
                </a:solidFill>
                <a:latin typeface="Garamond" pitchFamily="18" charset="0"/>
              </a:rPr>
              <a:t>Advantech &amp; IBM Confidential  |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 algn="r">
              <a:defRPr/>
            </a:pPr>
            <a:fld id="{16B3FFB9-D7D9-4705-989E-0BB071D8DC7F}" type="slidenum">
              <a:rPr lang="en-US" altLang="zh-TW">
                <a:solidFill>
                  <a:prstClr val="white"/>
                </a:solidFill>
                <a:latin typeface="Garamond" pitchFamily="18" charset="0"/>
              </a:rPr>
              <a:pPr algn="r">
                <a:defRPr/>
              </a:pPr>
              <a:t>‹#›</a:t>
            </a:fld>
            <a:endParaRPr lang="en-US" altLang="zh-TW">
              <a:solidFill>
                <a:prstClr val="white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36322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49977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92942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2404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60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08962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87077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6695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482378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4577160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9329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31659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213" y="546100"/>
            <a:ext cx="8229600" cy="63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13861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2900" y="6534150"/>
            <a:ext cx="5486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en-US" altLang="zh-TW">
                <a:solidFill>
                  <a:prstClr val="white"/>
                </a:solidFill>
                <a:latin typeface="Garamond" pitchFamily="18" charset="0"/>
              </a:rPr>
              <a:t>Advantech &amp; IBM Confidential  |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9BC8E169-AD60-4CCB-A45B-5C9D221DD5A3}" type="slidenum">
              <a:rPr lang="en-US" altLang="zh-TW">
                <a:solidFill>
                  <a:prstClr val="white"/>
                </a:solidFill>
                <a:latin typeface="Garamond" pitchFamily="18" charset="0"/>
              </a:rPr>
              <a:pPr algn="r">
                <a:defRPr/>
              </a:pPr>
              <a:t>‹#›</a:t>
            </a:fld>
            <a:endParaRPr lang="en-US" altLang="zh-TW">
              <a:solidFill>
                <a:prstClr val="white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509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295400"/>
            <a:ext cx="39782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0738" y="1295400"/>
            <a:ext cx="397986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193800"/>
            <a:ext cx="8229600" cy="49323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193800"/>
            <a:ext cx="4038600" cy="23891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735388"/>
            <a:ext cx="4038600" cy="2390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277225" cy="6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333375"/>
            <a:ext cx="8302625" cy="57927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21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211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07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414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470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75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18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413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advTm="5000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48954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12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530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4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559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3" name="投影片編號版面配置區 1"/>
          <p:cNvSpPr txBox="1">
            <a:spLocks noGrp="1"/>
          </p:cNvSpPr>
          <p:nvPr userDrawn="1"/>
        </p:nvSpPr>
        <p:spPr bwMode="auto">
          <a:xfrm>
            <a:off x="0" y="6381750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6379ABCE-F797-40A7-9E11-308C95FA76DB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7556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69960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05888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1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33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484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300038" y="6384925"/>
            <a:ext cx="321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Advantech Confidential</a:t>
            </a:r>
          </a:p>
          <a:p>
            <a:pPr eaLnBrk="1" hangingPunct="1">
              <a:defRPr/>
            </a:pPr>
            <a:r>
              <a:rPr lang="en-US" altLang="zh-TW" sz="1200" smtClean="0">
                <a:solidFill>
                  <a:srgbClr val="7F7F7F"/>
                </a:solidFill>
              </a:rPr>
              <a:t>&amp; Internal Use Only </a:t>
            </a:r>
            <a:endParaRPr lang="zh-TW" altLang="en-US" sz="1200" smtClean="0">
              <a:solidFill>
                <a:srgbClr val="7F7F7F"/>
              </a:solidFill>
            </a:endParaRPr>
          </a:p>
        </p:txBody>
      </p:sp>
      <p:sp>
        <p:nvSpPr>
          <p:cNvPr id="5" name="投影片編號版面配置區 1"/>
          <p:cNvSpPr txBox="1">
            <a:spLocks noGrp="1"/>
          </p:cNvSpPr>
          <p:nvPr userDrawn="1"/>
        </p:nvSpPr>
        <p:spPr bwMode="auto">
          <a:xfrm>
            <a:off x="-66675" y="6424613"/>
            <a:ext cx="1655763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- </a:t>
            </a:r>
            <a:fld id="{37EFFB37-3FE0-46BD-8040-C4F29AD20564}" type="slidenum">
              <a:rPr lang="en-US" altLang="zh-TW" sz="1200" smtClean="0">
                <a:solidFill>
                  <a:srgbClr val="336699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US" altLang="zh-TW" sz="1200" smtClean="0">
                <a:solidFill>
                  <a:srgbClr val="336699"/>
                </a:solidFill>
                <a:latin typeface="Arial" charset="0"/>
              </a:rPr>
              <a:t> -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056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81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0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7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7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image" Target="../media/image10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7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7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image" Target="../media/image8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image" Target="../media/image7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image" Target="../media/image7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74663" y="322263"/>
            <a:ext cx="81629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95400"/>
            <a:ext cx="811053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028" name="圖片 4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642" r:id="rId1"/>
    <p:sldLayoutId id="2147488595" r:id="rId2"/>
    <p:sldLayoutId id="2147488596" r:id="rId3"/>
    <p:sldLayoutId id="2147488597" r:id="rId4"/>
    <p:sldLayoutId id="2147488598" r:id="rId5"/>
    <p:sldLayoutId id="2147488599" r:id="rId6"/>
    <p:sldLayoutId id="2147488600" r:id="rId7"/>
    <p:sldLayoutId id="2147488601" r:id="rId8"/>
    <p:sldLayoutId id="2147488602" r:id="rId9"/>
    <p:sldLayoutId id="2147488603" r:id="rId10"/>
    <p:sldLayoutId id="2147488604" r:id="rId11"/>
  </p:sldLayoutIdLst>
  <p:transition advTm="5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Char char="•"/>
        <a:defRPr kumimoji="1" sz="2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»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08" r:id="rId1"/>
    <p:sldLayoutId id="2147488709" r:id="rId2"/>
    <p:sldLayoutId id="2147488710" r:id="rId3"/>
    <p:sldLayoutId id="2147488711" r:id="rId4"/>
    <p:sldLayoutId id="2147488712" r:id="rId5"/>
    <p:sldLayoutId id="2147488713" r:id="rId6"/>
    <p:sldLayoutId id="2147488714" r:id="rId7"/>
    <p:sldLayoutId id="2147488715" r:id="rId8"/>
    <p:sldLayoutId id="2147488716" r:id="rId9"/>
    <p:sldLayoutId id="2147488717" r:id="rId10"/>
    <p:sldLayoutId id="21474887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0" r:id="rId1"/>
    <p:sldLayoutId id="2147488721" r:id="rId2"/>
    <p:sldLayoutId id="2147488722" r:id="rId3"/>
    <p:sldLayoutId id="2147488723" r:id="rId4"/>
    <p:sldLayoutId id="2147488724" r:id="rId5"/>
    <p:sldLayoutId id="2147488725" r:id="rId6"/>
    <p:sldLayoutId id="2147488726" r:id="rId7"/>
    <p:sldLayoutId id="2147488727" r:id="rId8"/>
    <p:sldLayoutId id="2147488728" r:id="rId9"/>
    <p:sldLayoutId id="2147488729" r:id="rId10"/>
    <p:sldLayoutId id="2147488730" r:id="rId11"/>
    <p:sldLayoutId id="2147488731" r:id="rId12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33" r:id="rId1"/>
    <p:sldLayoutId id="2147488734" r:id="rId2"/>
    <p:sldLayoutId id="2147488735" r:id="rId3"/>
    <p:sldLayoutId id="2147488736" r:id="rId4"/>
    <p:sldLayoutId id="2147488737" r:id="rId5"/>
    <p:sldLayoutId id="2147488738" r:id="rId6"/>
    <p:sldLayoutId id="2147488739" r:id="rId7"/>
    <p:sldLayoutId id="2147488740" r:id="rId8"/>
    <p:sldLayoutId id="2147488741" r:id="rId9"/>
    <p:sldLayoutId id="2147488742" r:id="rId10"/>
    <p:sldLayoutId id="2147488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45" r:id="rId1"/>
    <p:sldLayoutId id="2147488746" r:id="rId2"/>
    <p:sldLayoutId id="2147488747" r:id="rId3"/>
    <p:sldLayoutId id="2147488748" r:id="rId4"/>
    <p:sldLayoutId id="2147488749" r:id="rId5"/>
    <p:sldLayoutId id="2147488750" r:id="rId6"/>
    <p:sldLayoutId id="2147488751" r:id="rId7"/>
    <p:sldLayoutId id="2147488752" r:id="rId8"/>
    <p:sldLayoutId id="2147488753" r:id="rId9"/>
    <p:sldLayoutId id="2147488754" r:id="rId10"/>
    <p:sldLayoutId id="2147488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57" r:id="rId1"/>
    <p:sldLayoutId id="2147488758" r:id="rId2"/>
    <p:sldLayoutId id="2147488759" r:id="rId3"/>
    <p:sldLayoutId id="2147488760" r:id="rId4"/>
    <p:sldLayoutId id="2147488761" r:id="rId5"/>
    <p:sldLayoutId id="2147488762" r:id="rId6"/>
    <p:sldLayoutId id="2147488763" r:id="rId7"/>
    <p:sldLayoutId id="2147488764" r:id="rId8"/>
    <p:sldLayoutId id="2147488765" r:id="rId9"/>
    <p:sldLayoutId id="2147488766" r:id="rId10"/>
    <p:sldLayoutId id="2147488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69" r:id="rId1"/>
    <p:sldLayoutId id="2147488770" r:id="rId2"/>
    <p:sldLayoutId id="2147488771" r:id="rId3"/>
    <p:sldLayoutId id="2147488772" r:id="rId4"/>
    <p:sldLayoutId id="2147488773" r:id="rId5"/>
    <p:sldLayoutId id="2147488774" r:id="rId6"/>
    <p:sldLayoutId id="2147488775" r:id="rId7"/>
    <p:sldLayoutId id="2147488776" r:id="rId8"/>
    <p:sldLayoutId id="2147488777" r:id="rId9"/>
    <p:sldLayoutId id="2147488778" r:id="rId10"/>
    <p:sldLayoutId id="2147488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81" r:id="rId1"/>
    <p:sldLayoutId id="2147488782" r:id="rId2"/>
    <p:sldLayoutId id="2147488783" r:id="rId3"/>
    <p:sldLayoutId id="2147488784" r:id="rId4"/>
    <p:sldLayoutId id="2147488785" r:id="rId5"/>
    <p:sldLayoutId id="2147488786" r:id="rId6"/>
    <p:sldLayoutId id="2147488787" r:id="rId7"/>
    <p:sldLayoutId id="2147488788" r:id="rId8"/>
    <p:sldLayoutId id="2147488789" r:id="rId9"/>
    <p:sldLayoutId id="2147488790" r:id="rId10"/>
    <p:sldLayoutId id="2147488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793" r:id="rId1"/>
    <p:sldLayoutId id="2147488794" r:id="rId2"/>
    <p:sldLayoutId id="2147488795" r:id="rId3"/>
    <p:sldLayoutId id="2147488796" r:id="rId4"/>
    <p:sldLayoutId id="2147488797" r:id="rId5"/>
    <p:sldLayoutId id="2147488798" r:id="rId6"/>
    <p:sldLayoutId id="2147488799" r:id="rId7"/>
    <p:sldLayoutId id="2147488800" r:id="rId8"/>
    <p:sldLayoutId id="2147488801" r:id="rId9"/>
    <p:sldLayoutId id="2147488802" r:id="rId10"/>
    <p:sldLayoutId id="2147488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05" r:id="rId1"/>
    <p:sldLayoutId id="2147488806" r:id="rId2"/>
    <p:sldLayoutId id="2147488807" r:id="rId3"/>
    <p:sldLayoutId id="2147488808" r:id="rId4"/>
    <p:sldLayoutId id="2147488809" r:id="rId5"/>
    <p:sldLayoutId id="2147488810" r:id="rId6"/>
    <p:sldLayoutId id="2147488811" r:id="rId7"/>
    <p:sldLayoutId id="2147488812" r:id="rId8"/>
    <p:sldLayoutId id="2147488813" r:id="rId9"/>
    <p:sldLayoutId id="2147488814" r:id="rId10"/>
    <p:sldLayoutId id="2147488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17" r:id="rId1"/>
    <p:sldLayoutId id="2147488818" r:id="rId2"/>
    <p:sldLayoutId id="2147488819" r:id="rId3"/>
    <p:sldLayoutId id="2147488820" r:id="rId4"/>
    <p:sldLayoutId id="2147488821" r:id="rId5"/>
    <p:sldLayoutId id="2147488822" r:id="rId6"/>
    <p:sldLayoutId id="2147488823" r:id="rId7"/>
    <p:sldLayoutId id="2147488824" r:id="rId8"/>
    <p:sldLayoutId id="2147488825" r:id="rId9"/>
    <p:sldLayoutId id="2147488826" r:id="rId10"/>
    <p:sldLayoutId id="2147488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2052" name="圖片 5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8643" r:id="rId1"/>
    <p:sldLayoutId id="2147488644" r:id="rId2"/>
    <p:sldLayoutId id="2147488605" r:id="rId3"/>
    <p:sldLayoutId id="2147488606" r:id="rId4"/>
    <p:sldLayoutId id="2147488607" r:id="rId5"/>
    <p:sldLayoutId id="2147488608" r:id="rId6"/>
    <p:sldLayoutId id="2147488645" r:id="rId7"/>
    <p:sldLayoutId id="2147488609" r:id="rId8"/>
    <p:sldLayoutId id="2147488610" r:id="rId9"/>
    <p:sldLayoutId id="2147488611" r:id="rId10"/>
    <p:sldLayoutId id="21474886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29" r:id="rId1"/>
    <p:sldLayoutId id="2147488830" r:id="rId2"/>
    <p:sldLayoutId id="2147488831" r:id="rId3"/>
    <p:sldLayoutId id="2147488832" r:id="rId4"/>
    <p:sldLayoutId id="2147488833" r:id="rId5"/>
    <p:sldLayoutId id="2147488834" r:id="rId6"/>
    <p:sldLayoutId id="2147488835" r:id="rId7"/>
    <p:sldLayoutId id="2147488836" r:id="rId8"/>
    <p:sldLayoutId id="2147488837" r:id="rId9"/>
    <p:sldLayoutId id="2147488838" r:id="rId10"/>
    <p:sldLayoutId id="2147488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0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41" r:id="rId1"/>
    <p:sldLayoutId id="2147488842" r:id="rId2"/>
    <p:sldLayoutId id="2147488843" r:id="rId3"/>
    <p:sldLayoutId id="2147488844" r:id="rId4"/>
    <p:sldLayoutId id="2147488845" r:id="rId5"/>
    <p:sldLayoutId id="2147488846" r:id="rId6"/>
    <p:sldLayoutId id="2147488847" r:id="rId7"/>
    <p:sldLayoutId id="2147488848" r:id="rId8"/>
    <p:sldLayoutId id="2147488849" r:id="rId9"/>
    <p:sldLayoutId id="2147488850" r:id="rId10"/>
    <p:sldLayoutId id="2147488851" r:id="rId11"/>
    <p:sldLayoutId id="2147488852" r:id="rId12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新細明體" charset="0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0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0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charset="0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26541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55" r:id="rId1"/>
    <p:sldLayoutId id="2147488856" r:id="rId2"/>
    <p:sldLayoutId id="2147488857" r:id="rId3"/>
    <p:sldLayoutId id="2147488858" r:id="rId4"/>
    <p:sldLayoutId id="2147488859" r:id="rId5"/>
    <p:sldLayoutId id="2147488860" r:id="rId6"/>
    <p:sldLayoutId id="2147488861" r:id="rId7"/>
    <p:sldLayoutId id="2147488862" r:id="rId8"/>
    <p:sldLayoutId id="2147488863" r:id="rId9"/>
    <p:sldLayoutId id="2147488864" r:id="rId10"/>
    <p:sldLayoutId id="2147488865" r:id="rId11"/>
    <p:sldLayoutId id="214748886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1028" name="圖片 5" descr="Emb'Core灰色吧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660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68" r:id="rId1"/>
    <p:sldLayoutId id="2147488869" r:id="rId2"/>
    <p:sldLayoutId id="2147488870" r:id="rId3"/>
    <p:sldLayoutId id="2147488871" r:id="rId4"/>
    <p:sldLayoutId id="2147488872" r:id="rId5"/>
    <p:sldLayoutId id="2147488873" r:id="rId6"/>
    <p:sldLayoutId id="2147488874" r:id="rId7"/>
    <p:sldLayoutId id="2147488875" r:id="rId8"/>
    <p:sldLayoutId id="2147488876" r:id="rId9"/>
    <p:sldLayoutId id="2147488877" r:id="rId10"/>
    <p:sldLayoutId id="21474888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1041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80" r:id="rId1"/>
    <p:sldLayoutId id="2147488881" r:id="rId2"/>
    <p:sldLayoutId id="2147488882" r:id="rId3"/>
    <p:sldLayoutId id="2147488883" r:id="rId4"/>
    <p:sldLayoutId id="2147488884" r:id="rId5"/>
    <p:sldLayoutId id="2147488885" r:id="rId6"/>
    <p:sldLayoutId id="2147488886" r:id="rId7"/>
    <p:sldLayoutId id="2147488887" r:id="rId8"/>
    <p:sldLayoutId id="2147488888" r:id="rId9"/>
    <p:sldLayoutId id="2147488889" r:id="rId10"/>
    <p:sldLayoutId id="2147488890" r:id="rId11"/>
    <p:sldLayoutId id="2147488891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915101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93" r:id="rId1"/>
    <p:sldLayoutId id="2147488894" r:id="rId2"/>
    <p:sldLayoutId id="2147488895" r:id="rId3"/>
    <p:sldLayoutId id="2147488896" r:id="rId4"/>
    <p:sldLayoutId id="2147488897" r:id="rId5"/>
    <p:sldLayoutId id="2147488898" r:id="rId6"/>
    <p:sldLayoutId id="2147488899" r:id="rId7"/>
    <p:sldLayoutId id="2147488900" r:id="rId8"/>
    <p:sldLayoutId id="2147488901" r:id="rId9"/>
    <p:sldLayoutId id="2147488902" r:id="rId10"/>
    <p:sldLayoutId id="2147488903" r:id="rId11"/>
    <p:sldLayoutId id="21474889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74288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404813"/>
            <a:ext cx="82772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369985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19" r:id="rId1"/>
    <p:sldLayoutId id="2147488920" r:id="rId2"/>
    <p:sldLayoutId id="2147488921" r:id="rId3"/>
    <p:sldLayoutId id="2147488922" r:id="rId4"/>
    <p:sldLayoutId id="2147488923" r:id="rId5"/>
    <p:sldLayoutId id="2147488924" r:id="rId6"/>
    <p:sldLayoutId id="2147488925" r:id="rId7"/>
    <p:sldLayoutId id="2147488926" r:id="rId8"/>
    <p:sldLayoutId id="2147488927" r:id="rId9"/>
    <p:sldLayoutId id="2147488928" r:id="rId10"/>
    <p:sldLayoutId id="2147488929" r:id="rId11"/>
    <p:sldLayoutId id="214748893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Calibri" pitchFamily="34" charset="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Calibri" pitchFamily="34" charset="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Calibri" pitchFamily="34" charset="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Calibri" pitchFamily="34" charset="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Calibri" pitchFamily="34" charset="0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3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32" r:id="rId1"/>
    <p:sldLayoutId id="2147488933" r:id="rId2"/>
    <p:sldLayoutId id="2147488934" r:id="rId3"/>
    <p:sldLayoutId id="2147488935" r:id="rId4"/>
    <p:sldLayoutId id="2147488936" r:id="rId5"/>
    <p:sldLayoutId id="2147488937" r:id="rId6"/>
    <p:sldLayoutId id="2147488938" r:id="rId7"/>
    <p:sldLayoutId id="2147488939" r:id="rId8"/>
    <p:sldLayoutId id="2147488940" r:id="rId9"/>
    <p:sldLayoutId id="2147488941" r:id="rId10"/>
    <p:sldLayoutId id="2147488942" r:id="rId11"/>
    <p:sldLayoutId id="2147488943" r:id="rId12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新細明體" charset="0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0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0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charset="0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10438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45" r:id="rId1"/>
    <p:sldLayoutId id="2147488946" r:id="rId2"/>
    <p:sldLayoutId id="2147488947" r:id="rId3"/>
    <p:sldLayoutId id="2147488948" r:id="rId4"/>
    <p:sldLayoutId id="2147488949" r:id="rId5"/>
    <p:sldLayoutId id="2147488950" r:id="rId6"/>
    <p:sldLayoutId id="2147488951" r:id="rId7"/>
    <p:sldLayoutId id="2147488952" r:id="rId8"/>
    <p:sldLayoutId id="2147488953" r:id="rId9"/>
    <p:sldLayoutId id="2147488954" r:id="rId10"/>
    <p:sldLayoutId id="21474889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9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pic>
        <p:nvPicPr>
          <p:cNvPr id="3076" name="圖片 4" descr="Emb'Core灰色吧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237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3" r:id="rId1"/>
    <p:sldLayoutId id="2147488614" r:id="rId2"/>
    <p:sldLayoutId id="2147488615" r:id="rId3"/>
    <p:sldLayoutId id="2147488616" r:id="rId4"/>
    <p:sldLayoutId id="2147488617" r:id="rId5"/>
    <p:sldLayoutId id="2147488618" r:id="rId6"/>
    <p:sldLayoutId id="2147488619" r:id="rId7"/>
    <p:sldLayoutId id="2147488620" r:id="rId8"/>
    <p:sldLayoutId id="2147488621" r:id="rId9"/>
    <p:sldLayoutId id="2147488622" r:id="rId10"/>
    <p:sldLayoutId id="2147488623" r:id="rId11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64283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58" r:id="rId1"/>
    <p:sldLayoutId id="2147488959" r:id="rId2"/>
    <p:sldLayoutId id="2147488960" r:id="rId3"/>
    <p:sldLayoutId id="2147488961" r:id="rId4"/>
    <p:sldLayoutId id="2147488962" r:id="rId5"/>
    <p:sldLayoutId id="2147488963" r:id="rId6"/>
    <p:sldLayoutId id="2147488964" r:id="rId7"/>
    <p:sldLayoutId id="2147488965" r:id="rId8"/>
    <p:sldLayoutId id="2147488966" r:id="rId9"/>
    <p:sldLayoutId id="2147488967" r:id="rId10"/>
    <p:sldLayoutId id="2147488968" r:id="rId11"/>
    <p:sldLayoutId id="214748896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17532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  <p:sldLayoutId id="214748898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24" r:id="rId1"/>
    <p:sldLayoutId id="2147488625" r:id="rId2"/>
    <p:sldLayoutId id="2147488626" r:id="rId3"/>
    <p:sldLayoutId id="2147488627" r:id="rId4"/>
    <p:sldLayoutId id="2147488628" r:id="rId5"/>
    <p:sldLayoutId id="2147488629" r:id="rId6"/>
    <p:sldLayoutId id="2147488630" r:id="rId7"/>
    <p:sldLayoutId id="2147488631" r:id="rId8"/>
    <p:sldLayoutId id="2147488632" r:id="rId9"/>
    <p:sldLayoutId id="2147488633" r:id="rId10"/>
    <p:sldLayoutId id="2147488634" r:id="rId11"/>
    <p:sldLayoutId id="2147488635" r:id="rId12"/>
    <p:sldLayoutId id="2147488636" r:id="rId13"/>
    <p:sldLayoutId id="2147488637" r:id="rId14"/>
    <p:sldLayoutId id="2147488638" r:id="rId15"/>
    <p:sldLayoutId id="2147488639" r:id="rId16"/>
    <p:sldLayoutId id="2147488640" r:id="rId17"/>
    <p:sldLayoutId id="2147488641" r:id="rId1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47" r:id="rId1"/>
    <p:sldLayoutId id="2147488648" r:id="rId2"/>
    <p:sldLayoutId id="2147488649" r:id="rId3"/>
    <p:sldLayoutId id="2147488650" r:id="rId4"/>
    <p:sldLayoutId id="2147488651" r:id="rId5"/>
    <p:sldLayoutId id="2147488652" r:id="rId6"/>
    <p:sldLayoutId id="2147488653" r:id="rId7"/>
    <p:sldLayoutId id="2147488654" r:id="rId8"/>
    <p:sldLayoutId id="2147488655" r:id="rId9"/>
    <p:sldLayoutId id="2147488656" r:id="rId10"/>
    <p:sldLayoutId id="2147488657" r:id="rId11"/>
  </p:sldLayoutIdLst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新細明體" charset="0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0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0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charset="0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新細明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59" r:id="rId1"/>
    <p:sldLayoutId id="2147488660" r:id="rId2"/>
    <p:sldLayoutId id="2147488661" r:id="rId3"/>
    <p:sldLayoutId id="2147488662" r:id="rId4"/>
    <p:sldLayoutId id="2147488663" r:id="rId5"/>
    <p:sldLayoutId id="2147488664" r:id="rId6"/>
    <p:sldLayoutId id="2147488665" r:id="rId7"/>
    <p:sldLayoutId id="2147488666" r:id="rId8"/>
    <p:sldLayoutId id="2147488667" r:id="rId9"/>
    <p:sldLayoutId id="2147488668" r:id="rId10"/>
    <p:sldLayoutId id="21474886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72" r:id="rId1"/>
    <p:sldLayoutId id="2147488673" r:id="rId2"/>
    <p:sldLayoutId id="2147488674" r:id="rId3"/>
    <p:sldLayoutId id="2147488675" r:id="rId4"/>
    <p:sldLayoutId id="2147488676" r:id="rId5"/>
    <p:sldLayoutId id="2147488677" r:id="rId6"/>
    <p:sldLayoutId id="2147488678" r:id="rId7"/>
    <p:sldLayoutId id="2147488679" r:id="rId8"/>
    <p:sldLayoutId id="2147488680" r:id="rId9"/>
    <p:sldLayoutId id="2147488681" r:id="rId10"/>
    <p:sldLayoutId id="2147488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»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0" y="333375"/>
            <a:ext cx="8277225" cy="692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0041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696" r:id="rId1"/>
    <p:sldLayoutId id="2147488697" r:id="rId2"/>
    <p:sldLayoutId id="2147488698" r:id="rId3"/>
    <p:sldLayoutId id="2147488699" r:id="rId4"/>
    <p:sldLayoutId id="2147488700" r:id="rId5"/>
    <p:sldLayoutId id="2147488701" r:id="rId6"/>
    <p:sldLayoutId id="2147488702" r:id="rId7"/>
    <p:sldLayoutId id="2147488703" r:id="rId8"/>
    <p:sldLayoutId id="2147488704" r:id="rId9"/>
    <p:sldLayoutId id="2147488705" r:id="rId10"/>
    <p:sldLayoutId id="214748870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ctr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ctr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400" b="1">
          <a:solidFill>
            <a:schemeClr val="bg2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2000" b="1">
          <a:solidFill>
            <a:schemeClr val="bg2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kumimoji="1" b="1">
          <a:solidFill>
            <a:schemeClr val="bg2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itchFamily="18" charset="0"/>
        <a:buChar char="–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785939"/>
            <a:ext cx="7884368" cy="1571054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altLang="zh-TW" dirty="0" smtClean="0"/>
              <a:t>ESL Server Spec.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5143500" y="4786313"/>
            <a:ext cx="3357563" cy="7858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Calibri" pitchFamily="34" charset="0"/>
              </a:rPr>
              <a:t>WISE-EC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zh-TW" dirty="0" smtClean="0">
                <a:latin typeface="Calibri" pitchFamily="34" charset="0"/>
              </a:rPr>
              <a:t>Oct,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ESL Server </a:t>
            </a:r>
            <a:r>
              <a:rPr lang="zh-TW" altLang="en-US" dirty="0" smtClean="0">
                <a:solidFill>
                  <a:schemeClr val="bg1"/>
                </a:solidFill>
              </a:rPr>
              <a:t>外部</a:t>
            </a:r>
            <a:r>
              <a:rPr lang="zh-TW" altLang="en-US" dirty="0">
                <a:solidFill>
                  <a:schemeClr val="bg1"/>
                </a:solidFill>
              </a:rPr>
              <a:t>資料交換</a:t>
            </a:r>
            <a:r>
              <a:rPr lang="zh-TW" altLang="en-US" dirty="0" smtClean="0">
                <a:solidFill>
                  <a:schemeClr val="bg1"/>
                </a:solidFill>
              </a:rPr>
              <a:t>介面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外部資料交換介面</a:t>
            </a:r>
            <a:endParaRPr lang="en-US" dirty="0"/>
          </a:p>
          <a:p>
            <a:pPr lvl="1"/>
            <a:r>
              <a:rPr lang="zh-TW" altLang="en-US" dirty="0"/>
              <a:t>檔案交換介面</a:t>
            </a:r>
            <a:endParaRPr lang="en-US" dirty="0"/>
          </a:p>
          <a:p>
            <a:pPr lvl="1"/>
            <a:r>
              <a:rPr lang="zh-TW" altLang="en-US" dirty="0"/>
              <a:t>資料庫交換介面</a:t>
            </a:r>
            <a:endParaRPr lang="en-US" dirty="0"/>
          </a:p>
          <a:p>
            <a:pPr lvl="1"/>
            <a:r>
              <a:rPr lang="zh-TW" altLang="en-US" dirty="0"/>
              <a:t>依客戶需求客製化資料交換介面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Image Generator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Image creator</a:t>
            </a:r>
          </a:p>
          <a:p>
            <a:pPr lvl="1"/>
            <a:r>
              <a:rPr lang="zh-TW" altLang="en-US" dirty="0"/>
              <a:t>根據將欲顯示的數值帶入</a:t>
            </a:r>
            <a:r>
              <a:rPr lang="en-US" dirty="0"/>
              <a:t>Template </a:t>
            </a:r>
            <a:r>
              <a:rPr lang="zh-TW" altLang="en-US" dirty="0"/>
              <a:t>產生</a:t>
            </a:r>
            <a:r>
              <a:rPr lang="zh-TW" altLang="en-US" dirty="0" smtClean="0"/>
              <a:t>圖片</a:t>
            </a:r>
            <a:endParaRPr lang="en-US" altLang="zh-TW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Template </a:t>
            </a:r>
            <a:r>
              <a:rPr lang="en-US" dirty="0"/>
              <a:t>editor</a:t>
            </a:r>
          </a:p>
          <a:p>
            <a:pPr lvl="1"/>
            <a:r>
              <a:rPr lang="zh-TW" altLang="en-US" dirty="0"/>
              <a:t>提供圖形化介面讓客戶可以透過拖拉元件的方式，設計並產生所需的</a:t>
            </a:r>
            <a:r>
              <a:rPr lang="en-US" dirty="0"/>
              <a:t>Template file</a:t>
            </a:r>
          </a:p>
          <a:p>
            <a:endParaRPr lang="en-US" dirty="0"/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4759"/>
            <a:ext cx="5268595" cy="136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>
          <a:xfrm>
            <a:off x="683568" y="1988840"/>
            <a:ext cx="7804150" cy="1920875"/>
          </a:xfrm>
        </p:spPr>
        <p:txBody>
          <a:bodyPr/>
          <a:lstStyle/>
          <a:p>
            <a:r>
              <a:rPr lang="en-US" dirty="0" smtClean="0"/>
              <a:t>Competitor 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9758"/>
      </p:ext>
    </p:extLst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841928" cy="6921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Competitor1’s UI – Item (</a:t>
            </a:r>
            <a:r>
              <a:rPr lang="zh-TW" altLang="en-US" dirty="0" smtClean="0">
                <a:solidFill>
                  <a:schemeClr val="bg1"/>
                </a:solidFill>
              </a:rPr>
              <a:t>產品</a:t>
            </a:r>
            <a:r>
              <a:rPr lang="en-US" altLang="zh-TW" dirty="0" smtClean="0">
                <a:solidFill>
                  <a:schemeClr val="bg1"/>
                </a:solidFill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</a:rPr>
              <a:t>病床 </a:t>
            </a:r>
            <a:r>
              <a:rPr lang="en-US" dirty="0" smtClean="0">
                <a:solidFill>
                  <a:schemeClr val="bg1"/>
                </a:solidFill>
              </a:rPr>
              <a:t>Info. )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1/3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12776"/>
            <a:ext cx="88646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0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913936" cy="6921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Competitor1’s </a:t>
            </a:r>
            <a:r>
              <a:rPr lang="en-US" dirty="0">
                <a:solidFill>
                  <a:schemeClr val="bg1"/>
                </a:solidFill>
              </a:rPr>
              <a:t>UI – Item (</a:t>
            </a:r>
            <a:r>
              <a:rPr lang="zh-TW" altLang="en-US" dirty="0">
                <a:solidFill>
                  <a:schemeClr val="bg1"/>
                </a:solidFill>
              </a:rPr>
              <a:t>產品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病床 </a:t>
            </a:r>
            <a:r>
              <a:rPr lang="en-US" dirty="0">
                <a:solidFill>
                  <a:schemeClr val="bg1"/>
                </a:solidFill>
              </a:rPr>
              <a:t>Info. </a:t>
            </a:r>
            <a:r>
              <a:rPr lang="en-US" dirty="0" smtClean="0">
                <a:solidFill>
                  <a:schemeClr val="bg1"/>
                </a:solidFill>
              </a:rPr>
              <a:t>)2</a:t>
            </a:r>
            <a:r>
              <a:rPr lang="en-US" altLang="zh-TW" dirty="0" smtClean="0">
                <a:solidFill>
                  <a:schemeClr val="bg1"/>
                </a:solidFill>
              </a:rPr>
              <a:t>/3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90650"/>
            <a:ext cx="8559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8913936" cy="6921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Competitor1’s </a:t>
            </a:r>
            <a:r>
              <a:rPr lang="en-US" dirty="0">
                <a:solidFill>
                  <a:schemeClr val="bg1"/>
                </a:solidFill>
              </a:rPr>
              <a:t>UI – Item (</a:t>
            </a:r>
            <a:r>
              <a:rPr lang="zh-TW" altLang="en-US" dirty="0">
                <a:solidFill>
                  <a:schemeClr val="bg1"/>
                </a:solidFill>
              </a:rPr>
              <a:t>產品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病床 </a:t>
            </a:r>
            <a:r>
              <a:rPr lang="en-US" dirty="0">
                <a:solidFill>
                  <a:schemeClr val="bg1"/>
                </a:solidFill>
              </a:rPr>
              <a:t>Info. </a:t>
            </a:r>
            <a:r>
              <a:rPr lang="en-US" dirty="0" smtClean="0">
                <a:solidFill>
                  <a:schemeClr val="bg1"/>
                </a:solidFill>
              </a:rPr>
              <a:t>)3</a:t>
            </a:r>
            <a:r>
              <a:rPr lang="en-US" altLang="zh-TW" dirty="0" smtClean="0">
                <a:solidFill>
                  <a:schemeClr val="bg1"/>
                </a:solidFill>
              </a:rPr>
              <a:t>/3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2075"/>
            <a:ext cx="88392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9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0" y="333375"/>
            <a:ext cx="9057952" cy="6921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Competitor1’s </a:t>
            </a:r>
            <a:r>
              <a:rPr lang="en-US" dirty="0">
                <a:solidFill>
                  <a:schemeClr val="bg1"/>
                </a:solidFill>
              </a:rPr>
              <a:t>UI – Device </a:t>
            </a:r>
            <a:r>
              <a:rPr lang="en-US" dirty="0" err="1" smtClean="0">
                <a:solidFill>
                  <a:schemeClr val="bg1"/>
                </a:solidFill>
              </a:rPr>
              <a:t>Mgt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  <a:r>
              <a:rPr lang="en-US" altLang="zh-TW" dirty="0" smtClean="0">
                <a:solidFill>
                  <a:schemeClr val="bg1"/>
                </a:solidFill>
              </a:rPr>
              <a:t>/4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556792"/>
            <a:ext cx="86550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Competitor1’s </a:t>
            </a:r>
            <a:r>
              <a:rPr lang="en-US" dirty="0">
                <a:solidFill>
                  <a:schemeClr val="bg1"/>
                </a:solidFill>
              </a:rPr>
              <a:t>UI – Device </a:t>
            </a:r>
            <a:r>
              <a:rPr lang="en-US" dirty="0" err="1" smtClean="0">
                <a:solidFill>
                  <a:schemeClr val="bg1"/>
                </a:solidFill>
              </a:rPr>
              <a:t>Mgt</a:t>
            </a:r>
            <a:r>
              <a:rPr lang="en-US" dirty="0" smtClean="0">
                <a:solidFill>
                  <a:schemeClr val="bg1"/>
                </a:solidFill>
              </a:rPr>
              <a:t> 2</a:t>
            </a:r>
            <a:r>
              <a:rPr lang="en-US" altLang="zh-TW" dirty="0" smtClean="0">
                <a:solidFill>
                  <a:schemeClr val="bg1"/>
                </a:solidFill>
              </a:rPr>
              <a:t>/4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43100"/>
            <a:ext cx="752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Competitor1’s </a:t>
            </a:r>
            <a:r>
              <a:rPr lang="en-US" dirty="0">
                <a:solidFill>
                  <a:schemeClr val="bg1"/>
                </a:solidFill>
              </a:rPr>
              <a:t>UI – </a:t>
            </a:r>
            <a:r>
              <a:rPr lang="en-US" dirty="0" smtClean="0">
                <a:solidFill>
                  <a:schemeClr val="bg1"/>
                </a:solidFill>
              </a:rPr>
              <a:t>Device </a:t>
            </a:r>
            <a:r>
              <a:rPr lang="en-US" dirty="0" err="1" smtClean="0">
                <a:solidFill>
                  <a:schemeClr val="bg1"/>
                </a:solidFill>
              </a:rPr>
              <a:t>Mgt</a:t>
            </a:r>
            <a:r>
              <a:rPr lang="en-US" dirty="0" smtClean="0">
                <a:solidFill>
                  <a:schemeClr val="bg1"/>
                </a:solidFill>
              </a:rPr>
              <a:t> 3</a:t>
            </a:r>
            <a:r>
              <a:rPr lang="en-US" altLang="zh-TW" dirty="0" smtClean="0">
                <a:solidFill>
                  <a:schemeClr val="bg1"/>
                </a:solidFill>
              </a:rPr>
              <a:t>/4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642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95" y="-23479"/>
            <a:ext cx="8277225" cy="692150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Competitor1’s </a:t>
            </a:r>
            <a:r>
              <a:rPr lang="en-US" sz="1600" dirty="0">
                <a:solidFill>
                  <a:schemeClr val="bg1"/>
                </a:solidFill>
              </a:rPr>
              <a:t>UI – Device </a:t>
            </a:r>
            <a:r>
              <a:rPr lang="en-US" sz="1600" dirty="0" err="1">
                <a:solidFill>
                  <a:schemeClr val="bg1"/>
                </a:solidFill>
              </a:rPr>
              <a:t>Mgt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4</a:t>
            </a:r>
            <a:r>
              <a:rPr lang="en-US" altLang="zh-TW" sz="1600" dirty="0" smtClean="0">
                <a:solidFill>
                  <a:schemeClr val="bg1"/>
                </a:solidFill>
              </a:rPr>
              <a:t>/4</a:t>
            </a:r>
            <a:endParaRPr lang="en-US" sz="1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672408" cy="25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44" y="116632"/>
            <a:ext cx="519283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602" y="3809407"/>
            <a:ext cx="4495867" cy="286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74" y="3429000"/>
            <a:ext cx="565737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94DEB-38B7-4C77-AFB4-1042C2DBA08E}" type="slidenum">
              <a:rPr lang="zh-TW" altLang="en-US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/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ESL</a:t>
            </a:r>
            <a:r>
              <a:rPr lang="zh-TW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</a:rPr>
              <a:t>System Architecture 1/ 2</a:t>
            </a:r>
            <a:endParaRPr lang="zh-TW" altLang="en-US" sz="3600" dirty="0" smtClean="0">
              <a:solidFill>
                <a:schemeClr val="bg1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930945" y="1268760"/>
            <a:ext cx="1800225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solidFill>
                  <a:schemeClr val="bg1"/>
                </a:solidFill>
                <a:latin typeface="+mn-lt"/>
              </a:rPr>
              <a:t>Application Server</a:t>
            </a:r>
            <a:endParaRPr lang="en-US" altLang="zh-TW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>
            <a:off x="7838017" y="1986162"/>
            <a:ext cx="0" cy="74297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930946" y="4630767"/>
            <a:ext cx="1820148" cy="40011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solidFill>
                  <a:schemeClr val="bg1"/>
                </a:solidFill>
                <a:latin typeface="+mn-lt"/>
              </a:rPr>
              <a:t>Router</a:t>
            </a:r>
            <a:endParaRPr lang="zh-TW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6933988" y="5661248"/>
            <a:ext cx="1817106" cy="40011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solidFill>
                  <a:schemeClr val="bg1"/>
                </a:solidFill>
                <a:latin typeface="+mn-lt"/>
              </a:rPr>
              <a:t>ESL</a:t>
            </a:r>
            <a:endParaRPr lang="en-US" altLang="zh-TW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06" y="4113832"/>
            <a:ext cx="4333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6930945" y="3678666"/>
            <a:ext cx="1803268" cy="40011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solidFill>
                  <a:schemeClr val="bg1"/>
                </a:solidFill>
                <a:latin typeface="+mn-lt"/>
              </a:rPr>
              <a:t>Gateway</a:t>
            </a:r>
            <a:endParaRPr lang="en-US" altLang="zh-TW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7" name="Line 16"/>
          <p:cNvSpPr>
            <a:spLocks noChangeShapeType="1"/>
          </p:cNvSpPr>
          <p:nvPr/>
        </p:nvSpPr>
        <p:spPr bwMode="auto">
          <a:xfrm>
            <a:off x="7884368" y="4078776"/>
            <a:ext cx="3060" cy="53769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922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7" y="5138571"/>
            <a:ext cx="4333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Line 18"/>
          <p:cNvSpPr>
            <a:spLocks noChangeShapeType="1"/>
          </p:cNvSpPr>
          <p:nvPr/>
        </p:nvSpPr>
        <p:spPr bwMode="auto">
          <a:xfrm>
            <a:off x="7884368" y="5118953"/>
            <a:ext cx="0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9230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59" y="2257396"/>
            <a:ext cx="681038" cy="3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5216481" cy="575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33988" y="2729134"/>
            <a:ext cx="1800225" cy="40011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solidFill>
                  <a:schemeClr val="bg1"/>
                </a:solidFill>
                <a:latin typeface="+mn-lt"/>
              </a:rPr>
              <a:t>ESL</a:t>
            </a:r>
            <a:r>
              <a:rPr lang="zh-TW" alt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+mn-lt"/>
              </a:rPr>
              <a:t>Server</a:t>
            </a:r>
            <a:endParaRPr lang="en-US" altLang="zh-TW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881308" y="3110556"/>
            <a:ext cx="3060" cy="53769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96" y="3335779"/>
            <a:ext cx="681038" cy="3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Competitor2’s </a:t>
            </a:r>
            <a:r>
              <a:rPr lang="en-US" dirty="0">
                <a:solidFill>
                  <a:schemeClr val="bg1"/>
                </a:solidFill>
              </a:rPr>
              <a:t>UI 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</a:rPr>
              <a:t>Device </a:t>
            </a:r>
            <a:r>
              <a:rPr lang="en-US" dirty="0" err="1" smtClean="0">
                <a:solidFill>
                  <a:schemeClr val="bg1"/>
                </a:solidFill>
              </a:rPr>
              <a:t>Mgt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  <a:r>
              <a:rPr lang="en-US" altLang="zh-TW" dirty="0" smtClean="0">
                <a:solidFill>
                  <a:schemeClr val="bg1"/>
                </a:solidFill>
              </a:rPr>
              <a:t>/2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5725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4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Competitor2’s </a:t>
            </a:r>
            <a:r>
              <a:rPr lang="en-US" dirty="0">
                <a:solidFill>
                  <a:schemeClr val="bg1"/>
                </a:solidFill>
              </a:rPr>
              <a:t>UI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Device </a:t>
            </a:r>
            <a:r>
              <a:rPr lang="en-US" dirty="0" err="1" smtClean="0">
                <a:solidFill>
                  <a:schemeClr val="bg1"/>
                </a:solidFill>
              </a:rPr>
              <a:t>Mgt</a:t>
            </a:r>
            <a:r>
              <a:rPr lang="en-US" dirty="0" smtClean="0">
                <a:solidFill>
                  <a:schemeClr val="bg1"/>
                </a:solidFill>
              </a:rPr>
              <a:t> 2</a:t>
            </a:r>
            <a:r>
              <a:rPr lang="en-US" altLang="zh-TW" dirty="0" smtClean="0">
                <a:solidFill>
                  <a:schemeClr val="bg1"/>
                </a:solidFill>
              </a:rPr>
              <a:t>/2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41699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Competitor2’s UI  – </a:t>
            </a:r>
            <a:r>
              <a:rPr lang="en-US" dirty="0" smtClean="0">
                <a:solidFill>
                  <a:schemeClr val="bg1"/>
                </a:solidFill>
              </a:rPr>
              <a:t>Image Generator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024336" cy="566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248472" cy="5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915816" y="1988840"/>
            <a:ext cx="4536504" cy="1500187"/>
          </a:xfrm>
        </p:spPr>
        <p:txBody>
          <a:bodyPr/>
          <a:lstStyle/>
          <a:p>
            <a:r>
              <a:rPr lang="en-US" sz="4000" dirty="0" smtClean="0"/>
              <a:t>Thank You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9598001"/>
      </p:ext>
    </p:extLst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ESL SW Architecture</a:t>
            </a:r>
          </a:p>
          <a:p>
            <a:r>
              <a:rPr lang="en-US" dirty="0" smtClean="0"/>
              <a:t>ESL Server Requirement List</a:t>
            </a:r>
          </a:p>
          <a:p>
            <a:pPr lvl="1"/>
            <a:r>
              <a:rPr lang="en-US" dirty="0" smtClean="0"/>
              <a:t>Device Management</a:t>
            </a:r>
          </a:p>
          <a:p>
            <a:pPr lvl="1"/>
            <a:r>
              <a:rPr lang="en-US" dirty="0" smtClean="0"/>
              <a:t>Service Management</a:t>
            </a:r>
          </a:p>
          <a:p>
            <a:pPr lvl="1"/>
            <a:r>
              <a:rPr lang="en-US" dirty="0" smtClean="0"/>
              <a:t>Account Management</a:t>
            </a:r>
          </a:p>
          <a:p>
            <a:pPr lvl="1"/>
            <a:r>
              <a:rPr lang="en-US" dirty="0" smtClean="0"/>
              <a:t>External Data Exchange Interface</a:t>
            </a:r>
          </a:p>
          <a:p>
            <a:pPr lvl="1"/>
            <a:r>
              <a:rPr lang="en-US" dirty="0" smtClean="0"/>
              <a:t>Image Generator</a:t>
            </a:r>
          </a:p>
          <a:p>
            <a:r>
              <a:rPr lang="en-US" dirty="0" smtClean="0"/>
              <a:t>Competitor’s UI</a:t>
            </a:r>
          </a:p>
          <a:p>
            <a:pPr lvl="1"/>
            <a:r>
              <a:rPr lang="en-US" dirty="0" smtClean="0"/>
              <a:t>Competitor1</a:t>
            </a:r>
          </a:p>
          <a:p>
            <a:pPr lvl="2"/>
            <a:r>
              <a:rPr lang="en-US" sz="1800" dirty="0" smtClean="0"/>
              <a:t>Item/Device </a:t>
            </a:r>
            <a:r>
              <a:rPr lang="en-US" sz="1800" dirty="0"/>
              <a:t>Management</a:t>
            </a:r>
            <a:endParaRPr lang="en-US" sz="1800" dirty="0" smtClean="0"/>
          </a:p>
          <a:p>
            <a:pPr lvl="2"/>
            <a:r>
              <a:rPr lang="en-US" sz="1800" dirty="0" smtClean="0"/>
              <a:t>Report</a:t>
            </a:r>
          </a:p>
          <a:p>
            <a:pPr lvl="1"/>
            <a:r>
              <a:rPr lang="en-US" dirty="0" smtClean="0"/>
              <a:t>Competitor2</a:t>
            </a:r>
          </a:p>
          <a:p>
            <a:pPr lvl="2"/>
            <a:r>
              <a:rPr lang="en-US" sz="1800" dirty="0"/>
              <a:t>Item/Device Management</a:t>
            </a:r>
          </a:p>
          <a:p>
            <a:pPr lvl="2"/>
            <a:r>
              <a:rPr lang="en-US" sz="1800" dirty="0" smtClean="0"/>
              <a:t>Image Generator</a:t>
            </a:r>
            <a:endParaRPr lang="en-US" sz="1800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9534" y="5633492"/>
            <a:ext cx="8208912" cy="1008112"/>
            <a:chOff x="536199" y="5129144"/>
            <a:chExt cx="7992888" cy="1008112"/>
          </a:xfrm>
        </p:grpSpPr>
        <p:sp>
          <p:nvSpPr>
            <p:cNvPr id="94" name="Rectangle 110"/>
            <p:cNvSpPr/>
            <p:nvPr/>
          </p:nvSpPr>
          <p:spPr>
            <a:xfrm>
              <a:off x="536199" y="5129144"/>
              <a:ext cx="7992888" cy="10081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WISE-3640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: Rounded Corners 141"/>
            <p:cNvSpPr/>
            <p:nvPr/>
          </p:nvSpPr>
          <p:spPr>
            <a:xfrm>
              <a:off x="1875497" y="5316296"/>
              <a:ext cx="813538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Timer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Rectangle: Rounded Corners 141"/>
            <p:cNvSpPr/>
            <p:nvPr/>
          </p:nvSpPr>
          <p:spPr>
            <a:xfrm>
              <a:off x="3633583" y="5312581"/>
              <a:ext cx="813538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UART</a:t>
              </a:r>
            </a:p>
          </p:txBody>
        </p:sp>
        <p:sp>
          <p:nvSpPr>
            <p:cNvPr id="97" name="Rectangle: Rounded Corners 141"/>
            <p:cNvSpPr/>
            <p:nvPr/>
          </p:nvSpPr>
          <p:spPr>
            <a:xfrm>
              <a:off x="2763590" y="5306513"/>
              <a:ext cx="813538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RTC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8" name="Rectangle: Rounded Corners 141"/>
            <p:cNvSpPr/>
            <p:nvPr/>
          </p:nvSpPr>
          <p:spPr>
            <a:xfrm>
              <a:off x="5423356" y="5306513"/>
              <a:ext cx="813538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DDR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9" name="Rectangle: Rounded Corners 141"/>
            <p:cNvSpPr/>
            <p:nvPr/>
          </p:nvSpPr>
          <p:spPr>
            <a:xfrm>
              <a:off x="6291536" y="5316296"/>
              <a:ext cx="813538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USB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0" name="Rectangle: Rounded Corners 141"/>
            <p:cNvSpPr/>
            <p:nvPr/>
          </p:nvSpPr>
          <p:spPr>
            <a:xfrm>
              <a:off x="1875497" y="5733146"/>
              <a:ext cx="3098846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IPQ4029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1" name="Rectangle: Rounded Corners 141"/>
            <p:cNvSpPr/>
            <p:nvPr/>
          </p:nvSpPr>
          <p:spPr>
            <a:xfrm>
              <a:off x="4532885" y="5306513"/>
              <a:ext cx="813538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Flash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" name="Rectangle: Rounded Corners 141"/>
            <p:cNvSpPr/>
            <p:nvPr/>
          </p:nvSpPr>
          <p:spPr>
            <a:xfrm>
              <a:off x="7130892" y="5306513"/>
              <a:ext cx="1116124" cy="281328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RF2.4G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9" name="Rectangle 110"/>
          <p:cNvSpPr/>
          <p:nvPr/>
        </p:nvSpPr>
        <p:spPr>
          <a:xfrm>
            <a:off x="2958218" y="4737121"/>
            <a:ext cx="2707231" cy="85211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2874" y="0"/>
            <a:ext cx="8277225" cy="69215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Gateway SW 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110"/>
          <p:cNvSpPr/>
          <p:nvPr/>
        </p:nvSpPr>
        <p:spPr>
          <a:xfrm>
            <a:off x="5682466" y="1277009"/>
            <a:ext cx="3155980" cy="430850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 System Tasks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10"/>
          <p:cNvSpPr/>
          <p:nvPr/>
        </p:nvSpPr>
        <p:spPr>
          <a:xfrm>
            <a:off x="642256" y="4734239"/>
            <a:ext cx="2199863" cy="8632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141"/>
          <p:cNvSpPr/>
          <p:nvPr/>
        </p:nvSpPr>
        <p:spPr>
          <a:xfrm>
            <a:off x="5292080" y="6237494"/>
            <a:ext cx="3242227" cy="28132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MCU / RF Chip: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 CC2538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: Rounded Corners 141"/>
          <p:cNvSpPr/>
          <p:nvPr/>
        </p:nvSpPr>
        <p:spPr>
          <a:xfrm>
            <a:off x="1075146" y="4880361"/>
            <a:ext cx="1368152" cy="571005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OpenWR</a:t>
            </a:r>
            <a:r>
              <a:rPr lang="en-US" altLang="zh-TW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: Rounded Corners 141"/>
          <p:cNvSpPr/>
          <p:nvPr/>
        </p:nvSpPr>
        <p:spPr>
          <a:xfrm>
            <a:off x="6473878" y="2783497"/>
            <a:ext cx="2232248" cy="28550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 synchronization</a:t>
            </a:r>
          </a:p>
        </p:txBody>
      </p:sp>
      <p:sp>
        <p:nvSpPr>
          <p:cNvPr id="26" name="Rectangle: Rounded Corners 141"/>
          <p:cNvSpPr/>
          <p:nvPr/>
        </p:nvSpPr>
        <p:spPr>
          <a:xfrm>
            <a:off x="6462182" y="2423457"/>
            <a:ext cx="2232248" cy="28550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initialization and starting</a:t>
            </a:r>
          </a:p>
        </p:txBody>
      </p:sp>
      <p:sp>
        <p:nvSpPr>
          <p:cNvPr id="27" name="Rectangle: Rounded Corners 141"/>
          <p:cNvSpPr/>
          <p:nvPr/>
        </p:nvSpPr>
        <p:spPr>
          <a:xfrm>
            <a:off x="6473878" y="3121942"/>
            <a:ext cx="2232248" cy="45364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Message exchange between tasks</a:t>
            </a:r>
          </a:p>
        </p:txBody>
      </p:sp>
      <p:sp>
        <p:nvSpPr>
          <p:cNvPr id="28" name="Rectangle: Rounded Corners 141"/>
          <p:cNvSpPr/>
          <p:nvPr/>
        </p:nvSpPr>
        <p:spPr>
          <a:xfrm>
            <a:off x="6462182" y="4871729"/>
            <a:ext cx="2232248" cy="50385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 </a:t>
            </a:r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</a:t>
            </a:r>
          </a:p>
        </p:txBody>
      </p:sp>
      <p:sp>
        <p:nvSpPr>
          <p:cNvPr id="29" name="Rectangle: Rounded Corners 141"/>
          <p:cNvSpPr/>
          <p:nvPr/>
        </p:nvSpPr>
        <p:spPr>
          <a:xfrm>
            <a:off x="6473878" y="2063417"/>
            <a:ext cx="2232248" cy="28550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registration</a:t>
            </a:r>
          </a:p>
        </p:txBody>
      </p:sp>
      <p:sp>
        <p:nvSpPr>
          <p:cNvPr id="46" name="左-右雙向箭號 45"/>
          <p:cNvSpPr/>
          <p:nvPr/>
        </p:nvSpPr>
        <p:spPr bwMode="auto">
          <a:xfrm>
            <a:off x="5050182" y="4949840"/>
            <a:ext cx="690601" cy="43204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55" name="Rectangle: Rounded Corners 141"/>
          <p:cNvSpPr/>
          <p:nvPr/>
        </p:nvSpPr>
        <p:spPr>
          <a:xfrm>
            <a:off x="3627417" y="4880361"/>
            <a:ext cx="1368152" cy="571005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OSAL</a:t>
            </a:r>
          </a:p>
        </p:txBody>
      </p:sp>
      <p:sp>
        <p:nvSpPr>
          <p:cNvPr id="64" name="Rectangle: Rounded Corners 141"/>
          <p:cNvSpPr/>
          <p:nvPr/>
        </p:nvSpPr>
        <p:spPr>
          <a:xfrm>
            <a:off x="6473878" y="3636796"/>
            <a:ext cx="2232248" cy="45364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Interrupt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handling</a:t>
            </a:r>
            <a:endParaRPr lang="en-US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: Rounded Corners 141"/>
          <p:cNvSpPr/>
          <p:nvPr/>
        </p:nvSpPr>
        <p:spPr>
          <a:xfrm>
            <a:off x="6484302" y="4154179"/>
            <a:ext cx="2232248" cy="28550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Timer</a:t>
            </a:r>
            <a:endParaRPr lang="en-US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: Rounded Corners 141"/>
          <p:cNvSpPr/>
          <p:nvPr/>
        </p:nvSpPr>
        <p:spPr>
          <a:xfrm>
            <a:off x="6484302" y="4512954"/>
            <a:ext cx="2232248" cy="28550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Memory allocation</a:t>
            </a:r>
          </a:p>
        </p:txBody>
      </p:sp>
      <p:sp>
        <p:nvSpPr>
          <p:cNvPr id="63" name="左-右雙向箭號 62"/>
          <p:cNvSpPr/>
          <p:nvPr/>
        </p:nvSpPr>
        <p:spPr bwMode="auto">
          <a:xfrm>
            <a:off x="2461779" y="4927330"/>
            <a:ext cx="1140229" cy="43204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8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新細明體" pitchFamily="18" charset="-120"/>
              </a:rPr>
              <a:t>Mini </a:t>
            </a:r>
            <a:r>
              <a:rPr kumimoji="1" lang="en-US" sz="800" b="0" i="0" u="none" strike="noStrike" cap="none" normalizeH="0" baseline="0" dirty="0" err="1" smtClean="0">
                <a:ln>
                  <a:noFill/>
                </a:ln>
                <a:effectLst/>
                <a:latin typeface="Garamond" pitchFamily="18" charset="0"/>
                <a:ea typeface="新細明體" pitchFamily="18" charset="-120"/>
              </a:rPr>
              <a:t>PEIe</a:t>
            </a:r>
            <a:endParaRPr kumimoji="1" lang="en-US" sz="800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ea typeface="新細明體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29534" y="1277009"/>
            <a:ext cx="2212585" cy="3378696"/>
            <a:chOff x="559214" y="1047056"/>
            <a:chExt cx="2412268" cy="3024336"/>
          </a:xfrm>
        </p:grpSpPr>
        <p:sp>
          <p:nvSpPr>
            <p:cNvPr id="70" name="Rectangle 110"/>
            <p:cNvSpPr/>
            <p:nvPr/>
          </p:nvSpPr>
          <p:spPr>
            <a:xfrm>
              <a:off x="559214" y="1047056"/>
              <a:ext cx="2412268" cy="3024336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WIFI/Ethernet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Rectangle: Rounded Corners 141"/>
            <p:cNvSpPr/>
            <p:nvPr/>
          </p:nvSpPr>
          <p:spPr>
            <a:xfrm>
              <a:off x="637598" y="1324290"/>
              <a:ext cx="2281538" cy="15121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Application layer</a:t>
              </a:r>
            </a:p>
            <a:p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Rectangle: Rounded Corners 141"/>
            <p:cNvSpPr/>
            <p:nvPr/>
          </p:nvSpPr>
          <p:spPr>
            <a:xfrm>
              <a:off x="847218" y="2420083"/>
              <a:ext cx="1949066" cy="297225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Gateway Device/Service/account </a:t>
              </a:r>
              <a:r>
                <a:rPr lang="en-US" sz="8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SW &amp; API </a:t>
              </a:r>
            </a:p>
          </p:txBody>
        </p:sp>
        <p:sp>
          <p:nvSpPr>
            <p:cNvPr id="54" name="Rectangle: Rounded Corners 141"/>
            <p:cNvSpPr/>
            <p:nvPr/>
          </p:nvSpPr>
          <p:spPr>
            <a:xfrm>
              <a:off x="637598" y="2908467"/>
              <a:ext cx="2255500" cy="44284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Nwk</a:t>
              </a:r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Layer</a:t>
              </a:r>
            </a:p>
          </p:txBody>
        </p:sp>
        <p:sp>
          <p:nvSpPr>
            <p:cNvPr id="71" name="Rectangle: Rounded Corners 141"/>
            <p:cNvSpPr/>
            <p:nvPr/>
          </p:nvSpPr>
          <p:spPr>
            <a:xfrm>
              <a:off x="850210" y="2061240"/>
              <a:ext cx="1949066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Security </a:t>
              </a:r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AAA/VPN/Firewall</a:t>
              </a:r>
            </a:p>
          </p:txBody>
        </p:sp>
        <p:sp>
          <p:nvSpPr>
            <p:cNvPr id="72" name="Rectangle: Rounded Corners 141"/>
            <p:cNvSpPr/>
            <p:nvPr/>
          </p:nvSpPr>
          <p:spPr>
            <a:xfrm>
              <a:off x="2019623" y="2924944"/>
              <a:ext cx="829700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Handshaking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" name="Rectangle: Rounded Corners 141"/>
            <p:cNvSpPr/>
            <p:nvPr/>
          </p:nvSpPr>
          <p:spPr>
            <a:xfrm>
              <a:off x="674918" y="3423320"/>
              <a:ext cx="2255500" cy="57606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Mac</a:t>
              </a:r>
              <a:endPara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Rectangle: Rounded Corners 141"/>
            <p:cNvSpPr/>
            <p:nvPr/>
          </p:nvSpPr>
          <p:spPr>
            <a:xfrm>
              <a:off x="801452" y="3637144"/>
              <a:ext cx="508739" cy="28550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Port</a:t>
              </a:r>
            </a:p>
            <a:p>
              <a:pPr algn="ctr"/>
              <a:r>
                <a:rPr lang="en-US" sz="1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0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sz="1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" name="Rectangle: Rounded Corners 141"/>
            <p:cNvSpPr/>
            <p:nvPr/>
          </p:nvSpPr>
          <p:spPr>
            <a:xfrm>
              <a:off x="1395614" y="3641872"/>
              <a:ext cx="728115" cy="28550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Jumbo frame</a:t>
              </a:r>
            </a:p>
          </p:txBody>
        </p:sp>
        <p:sp>
          <p:nvSpPr>
            <p:cNvPr id="76" name="Rectangle: Rounded Corners 141"/>
            <p:cNvSpPr/>
            <p:nvPr/>
          </p:nvSpPr>
          <p:spPr>
            <a:xfrm>
              <a:off x="1099271" y="3429000"/>
              <a:ext cx="1750052" cy="14285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WAN/LAN </a:t>
              </a:r>
              <a:r>
                <a:rPr lang="en-US" sz="8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Config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" name="Rectangle: Rounded Corners 141"/>
            <p:cNvSpPr/>
            <p:nvPr/>
          </p:nvSpPr>
          <p:spPr>
            <a:xfrm>
              <a:off x="841679" y="1691885"/>
              <a:ext cx="1974631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MQTT broker</a:t>
              </a:r>
            </a:p>
            <a:p>
              <a:pPr algn="ctr"/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WISE-agent</a:t>
              </a:r>
            </a:p>
          </p:txBody>
        </p:sp>
        <p:sp>
          <p:nvSpPr>
            <p:cNvPr id="80" name="Rectangle: Rounded Corners 141"/>
            <p:cNvSpPr/>
            <p:nvPr/>
          </p:nvSpPr>
          <p:spPr>
            <a:xfrm>
              <a:off x="2180238" y="3641874"/>
              <a:ext cx="712859" cy="29347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Encryption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" name="Rectangle: Rounded Corners 141"/>
            <p:cNvSpPr/>
            <p:nvPr/>
          </p:nvSpPr>
          <p:spPr>
            <a:xfrm>
              <a:off x="1200168" y="2924944"/>
              <a:ext cx="792088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DHCP</a:t>
              </a:r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2958218" y="1277009"/>
            <a:ext cx="2707231" cy="3448135"/>
            <a:chOff x="2796228" y="710571"/>
            <a:chExt cx="2707231" cy="3448135"/>
          </a:xfrm>
        </p:grpSpPr>
        <p:sp>
          <p:nvSpPr>
            <p:cNvPr id="82" name="Rectangle 110"/>
            <p:cNvSpPr/>
            <p:nvPr/>
          </p:nvSpPr>
          <p:spPr>
            <a:xfrm>
              <a:off x="2796228" y="710571"/>
              <a:ext cx="2707231" cy="344813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Connectivity: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Zigbee</a:t>
              </a:r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3" name="Rectangle: Rounded Corners 141"/>
            <p:cNvSpPr/>
            <p:nvPr/>
          </p:nvSpPr>
          <p:spPr>
            <a:xfrm>
              <a:off x="2922043" y="2060144"/>
              <a:ext cx="2394172" cy="50658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APS</a:t>
              </a:r>
              <a:endPara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Rectangle: Rounded Corners 141"/>
            <p:cNvSpPr/>
            <p:nvPr/>
          </p:nvSpPr>
          <p:spPr>
            <a:xfrm>
              <a:off x="2843808" y="3501007"/>
              <a:ext cx="2592288" cy="4996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Mac</a:t>
              </a:r>
              <a:endPara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5" name="Rectangle: Rounded Corners 141"/>
            <p:cNvSpPr/>
            <p:nvPr/>
          </p:nvSpPr>
          <p:spPr>
            <a:xfrm>
              <a:off x="2843808" y="2699059"/>
              <a:ext cx="2592288" cy="7299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Network  Layer</a:t>
              </a:r>
            </a:p>
            <a:p>
              <a:endPara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Rectangle: Rounded Corners 141"/>
            <p:cNvSpPr/>
            <p:nvPr/>
          </p:nvSpPr>
          <p:spPr>
            <a:xfrm>
              <a:off x="2843808" y="1018651"/>
              <a:ext cx="2585598" cy="162905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Application Layer</a:t>
              </a:r>
            </a:p>
            <a:p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7" name="Rectangle: Rounded Corners 141"/>
            <p:cNvSpPr/>
            <p:nvPr/>
          </p:nvSpPr>
          <p:spPr>
            <a:xfrm>
              <a:off x="2866670" y="3658805"/>
              <a:ext cx="553201" cy="26857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 Service 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8" name="Rectangle: Rounded Corners 141"/>
            <p:cNvSpPr/>
            <p:nvPr/>
          </p:nvSpPr>
          <p:spPr>
            <a:xfrm>
              <a:off x="4718541" y="3664847"/>
              <a:ext cx="614194" cy="25141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Frame Security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9" name="Rectangle: Rounded Corners 141"/>
            <p:cNvSpPr/>
            <p:nvPr/>
          </p:nvSpPr>
          <p:spPr>
            <a:xfrm>
              <a:off x="4043214" y="3658805"/>
              <a:ext cx="672802" cy="2574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Service 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0" name="Rectangle: Rounded Corners 141"/>
            <p:cNvSpPr/>
            <p:nvPr/>
          </p:nvSpPr>
          <p:spPr>
            <a:xfrm>
              <a:off x="3002071" y="3195834"/>
              <a:ext cx="1036606" cy="16115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Routing</a:t>
              </a:r>
            </a:p>
          </p:txBody>
        </p:sp>
        <p:sp>
          <p:nvSpPr>
            <p:cNvPr id="91" name="Rectangle: Rounded Corners 141"/>
            <p:cNvSpPr/>
            <p:nvPr/>
          </p:nvSpPr>
          <p:spPr>
            <a:xfrm>
              <a:off x="2941143" y="1259861"/>
              <a:ext cx="1299038" cy="726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AF: Tag </a:t>
              </a:r>
              <a:r>
                <a:rPr lang="en-US" sz="10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ApplicationObject</a:t>
              </a:r>
              <a:r>
                <a:rPr lang="en-US" sz="1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 </a:t>
              </a:r>
            </a:p>
            <a:p>
              <a:pPr algn="ctr"/>
              <a:r>
                <a:rPr lang="en-US" altLang="zh-TW" sz="1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-Send </a:t>
              </a:r>
              <a:r>
                <a:rPr lang="en-US" altLang="zh-TW" sz="1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</a:t>
              </a:r>
            </a:p>
            <a:p>
              <a:pPr algn="ctr"/>
              <a:r>
                <a:rPr lang="en-US" sz="1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-Received Data</a:t>
              </a:r>
              <a:endParaRPr lang="en-US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Rectangle: Rounded Corners 141"/>
            <p:cNvSpPr/>
            <p:nvPr/>
          </p:nvSpPr>
          <p:spPr>
            <a:xfrm>
              <a:off x="4320936" y="1090904"/>
              <a:ext cx="971144" cy="44094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Zigbee</a:t>
              </a:r>
              <a:r>
                <a:rPr lang="en-US" sz="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Device</a:t>
              </a:r>
            </a:p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</a:t>
              </a:r>
            </a:p>
          </p:txBody>
        </p:sp>
        <p:sp>
          <p:nvSpPr>
            <p:cNvPr id="93" name="Rectangle: Rounded Corners 141"/>
            <p:cNvSpPr/>
            <p:nvPr/>
          </p:nvSpPr>
          <p:spPr>
            <a:xfrm>
              <a:off x="3002070" y="2954471"/>
              <a:ext cx="1172931" cy="19729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Distributed address</a:t>
              </a:r>
              <a:endPara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3" name="Rectangle: Rounded Corners 141"/>
            <p:cNvSpPr/>
            <p:nvPr/>
          </p:nvSpPr>
          <p:spPr>
            <a:xfrm>
              <a:off x="4119129" y="3175537"/>
              <a:ext cx="1213606" cy="17567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Route Maintenance</a:t>
              </a:r>
            </a:p>
          </p:txBody>
        </p:sp>
        <p:sp>
          <p:nvSpPr>
            <p:cNvPr id="104" name="Rectangle: Rounded Corners 141"/>
            <p:cNvSpPr/>
            <p:nvPr/>
          </p:nvSpPr>
          <p:spPr>
            <a:xfrm>
              <a:off x="4240181" y="2944187"/>
              <a:ext cx="1092554" cy="19678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Route discovery</a:t>
              </a:r>
            </a:p>
          </p:txBody>
        </p:sp>
        <p:sp>
          <p:nvSpPr>
            <p:cNvPr id="105" name="Rectangle: Rounded Corners 141"/>
            <p:cNvSpPr/>
            <p:nvPr/>
          </p:nvSpPr>
          <p:spPr>
            <a:xfrm>
              <a:off x="3779912" y="2203599"/>
              <a:ext cx="727074" cy="23337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End point binding </a:t>
              </a:r>
            </a:p>
          </p:txBody>
        </p:sp>
        <p:sp>
          <p:nvSpPr>
            <p:cNvPr id="106" name="Rectangle: Rounded Corners 141"/>
            <p:cNvSpPr/>
            <p:nvPr/>
          </p:nvSpPr>
          <p:spPr>
            <a:xfrm>
              <a:off x="2977089" y="2183088"/>
              <a:ext cx="732518" cy="26069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Build group</a:t>
              </a:r>
            </a:p>
          </p:txBody>
        </p:sp>
        <p:sp>
          <p:nvSpPr>
            <p:cNvPr id="107" name="Rectangle: Rounded Corners 141"/>
            <p:cNvSpPr/>
            <p:nvPr/>
          </p:nvSpPr>
          <p:spPr>
            <a:xfrm>
              <a:off x="4499992" y="2189898"/>
              <a:ext cx="733501" cy="24707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OTA frame</a:t>
              </a:r>
            </a:p>
          </p:txBody>
        </p:sp>
        <p:sp>
          <p:nvSpPr>
            <p:cNvPr id="108" name="Rectangle: Rounded Corners 141"/>
            <p:cNvSpPr/>
            <p:nvPr/>
          </p:nvSpPr>
          <p:spPr>
            <a:xfrm>
              <a:off x="3408269" y="3654210"/>
              <a:ext cx="602677" cy="27316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PANs 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9" name="Rectangle: Rounded Corners 141"/>
            <p:cNvSpPr/>
            <p:nvPr/>
          </p:nvSpPr>
          <p:spPr>
            <a:xfrm>
              <a:off x="4328636" y="1545363"/>
              <a:ext cx="971144" cy="44094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ZDP</a:t>
              </a:r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 Device &amp; service discovery </a:t>
              </a: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6" name="Rectangle: Rounded Corners 141"/>
          <p:cNvSpPr/>
          <p:nvPr/>
        </p:nvSpPr>
        <p:spPr>
          <a:xfrm>
            <a:off x="5871109" y="1839125"/>
            <a:ext cx="567680" cy="3595341"/>
          </a:xfrm>
          <a:prstGeom prst="roundRect">
            <a:avLst/>
          </a:prstGeom>
          <a:solidFill>
            <a:srgbClr val="8EB4E3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 Abstraction Layer    APIs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Rectangle 110"/>
          <p:cNvSpPr/>
          <p:nvPr/>
        </p:nvSpPr>
        <p:spPr>
          <a:xfrm>
            <a:off x="629534" y="698346"/>
            <a:ext cx="4994265" cy="5396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>
                <a:solidFill>
                  <a:schemeClr val="bg1"/>
                </a:solidFill>
              </a:rPr>
              <a:t>GUI</a:t>
            </a:r>
          </a:p>
        </p:txBody>
      </p:sp>
      <p:sp>
        <p:nvSpPr>
          <p:cNvPr id="110" name="Rectangle: Rounded Corners 141"/>
          <p:cNvSpPr/>
          <p:nvPr/>
        </p:nvSpPr>
        <p:spPr>
          <a:xfrm>
            <a:off x="1239003" y="827141"/>
            <a:ext cx="1457647" cy="28204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</a:t>
            </a:r>
            <a:r>
              <a:rPr 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Mgt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Rectangle: Rounded Corners 141"/>
          <p:cNvSpPr/>
          <p:nvPr/>
        </p:nvSpPr>
        <p:spPr>
          <a:xfrm>
            <a:off x="3850856" y="811215"/>
            <a:ext cx="1523885" cy="2916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Gateway </a:t>
            </a:r>
            <a:r>
              <a:rPr 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config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1" name="文字方塊 110"/>
          <p:cNvSpPr txBox="1"/>
          <p:nvPr/>
        </p:nvSpPr>
        <p:spPr>
          <a:xfrm>
            <a:off x="7236296" y="171797"/>
            <a:ext cx="1883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SW </a:t>
            </a:r>
            <a:r>
              <a:rPr lang="en-US" sz="1200" dirty="0">
                <a:solidFill>
                  <a:srgbClr val="3333FF"/>
                </a:solidFill>
              </a:rPr>
              <a:t>Owner </a:t>
            </a:r>
            <a:r>
              <a:rPr lang="en-US" sz="1200" dirty="0" smtClean="0">
                <a:solidFill>
                  <a:srgbClr val="3333FF"/>
                </a:solidFill>
              </a:rPr>
              <a:t>: </a:t>
            </a:r>
          </a:p>
          <a:p>
            <a:r>
              <a:rPr lang="en-US" sz="1200" dirty="0" smtClean="0">
                <a:solidFill>
                  <a:srgbClr val="3333FF"/>
                </a:solidFill>
              </a:rPr>
              <a:t>1.</a:t>
            </a:r>
            <a:r>
              <a:rPr lang="en-US" sz="1200" dirty="0" smtClean="0">
                <a:solidFill>
                  <a:srgbClr val="FF0000"/>
                </a:solidFill>
              </a:rPr>
              <a:t>Gsmartek</a:t>
            </a:r>
            <a:r>
              <a:rPr lang="en-US" sz="1200" dirty="0" smtClean="0">
                <a:solidFill>
                  <a:srgbClr val="3333FF"/>
                </a:solidFill>
              </a:rPr>
              <a:t> in OSAL &amp; </a:t>
            </a:r>
            <a:r>
              <a:rPr lang="en-US" sz="1200" dirty="0" err="1" smtClean="0">
                <a:solidFill>
                  <a:srgbClr val="3333FF"/>
                </a:solidFill>
              </a:rPr>
              <a:t>OpenWRT’s</a:t>
            </a:r>
            <a:r>
              <a:rPr lang="en-US" sz="1200" dirty="0" smtClean="0">
                <a:solidFill>
                  <a:srgbClr val="3333FF"/>
                </a:solidFill>
              </a:rPr>
              <a:t> Tag </a:t>
            </a:r>
            <a:r>
              <a:rPr lang="en-US" sz="1200" dirty="0" err="1" smtClean="0">
                <a:solidFill>
                  <a:srgbClr val="3333FF"/>
                </a:solidFill>
              </a:rPr>
              <a:t>Mgt</a:t>
            </a:r>
            <a:r>
              <a:rPr lang="en-US" sz="1200" dirty="0" smtClean="0">
                <a:solidFill>
                  <a:srgbClr val="3333FF"/>
                </a:solidFill>
              </a:rPr>
              <a:t> SW in Red.</a:t>
            </a:r>
          </a:p>
          <a:p>
            <a:r>
              <a:rPr lang="en-US" sz="1200" dirty="0" smtClean="0">
                <a:solidFill>
                  <a:srgbClr val="3333FF"/>
                </a:solidFill>
              </a:rPr>
              <a:t>2.</a:t>
            </a:r>
            <a:r>
              <a:rPr lang="en-US" sz="1200" dirty="0" smtClean="0">
                <a:solidFill>
                  <a:srgbClr val="FF0000"/>
                </a:solidFill>
              </a:rPr>
              <a:t>CharlesH</a:t>
            </a:r>
            <a:r>
              <a:rPr lang="en-US" sz="1200" dirty="0" smtClean="0">
                <a:solidFill>
                  <a:srgbClr val="3333FF"/>
                </a:solidFill>
              </a:rPr>
              <a:t> in GUI.</a:t>
            </a:r>
            <a:endParaRPr lang="en-US" sz="1200" dirty="0">
              <a:solidFill>
                <a:srgbClr val="3333FF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  </a:t>
            </a:r>
          </a:p>
          <a:p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2" name="Rectangle: Rounded Corners 141"/>
          <p:cNvSpPr/>
          <p:nvPr/>
        </p:nvSpPr>
        <p:spPr>
          <a:xfrm>
            <a:off x="2676867" y="822766"/>
            <a:ext cx="1171503" cy="28204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</a:t>
            </a:r>
            <a:r>
              <a:rPr 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Mgt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2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87" y="63616"/>
            <a:ext cx="9324528" cy="69215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Admin. Operation on Cloud/ESL Server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95536" y="755766"/>
            <a:ext cx="8548231" cy="6156499"/>
            <a:chOff x="397533" y="455118"/>
            <a:chExt cx="8548231" cy="6156499"/>
          </a:xfrm>
        </p:grpSpPr>
        <p:sp>
          <p:nvSpPr>
            <p:cNvPr id="62" name="Rectangle 110"/>
            <p:cNvSpPr/>
            <p:nvPr/>
          </p:nvSpPr>
          <p:spPr>
            <a:xfrm>
              <a:off x="397533" y="455118"/>
              <a:ext cx="8548231" cy="28298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ESL Server</a:t>
              </a: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/>
            <p:nvPr/>
          </p:nvSpPr>
          <p:spPr>
            <a:xfrm>
              <a:off x="397533" y="3386705"/>
              <a:ext cx="8548231" cy="1622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WISE-3640</a:t>
              </a:r>
            </a:p>
            <a:p>
              <a:r>
                <a:rPr lang="en-US" altLang="zh-TW" sz="1400" dirty="0" smtClean="0">
                  <a:solidFill>
                    <a:schemeClr val="tx1"/>
                  </a:solidFill>
                </a:rPr>
                <a:t>Gateway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723005" y="648454"/>
              <a:ext cx="5428424" cy="422817"/>
              <a:chOff x="1678233" y="2790158"/>
              <a:chExt cx="5428424" cy="422817"/>
            </a:xfrm>
          </p:grpSpPr>
          <p:sp>
            <p:nvSpPr>
              <p:cNvPr id="150" name="Rectangle 110"/>
              <p:cNvSpPr/>
              <p:nvPr/>
            </p:nvSpPr>
            <p:spPr>
              <a:xfrm>
                <a:off x="1678233" y="2790158"/>
                <a:ext cx="5428424" cy="422817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RESTful</a:t>
                </a:r>
              </a:p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API</a:t>
                </a:r>
              </a:p>
            </p:txBody>
          </p:sp>
          <p:sp>
            <p:nvSpPr>
              <p:cNvPr id="151" name="Rectangle: Rounded Corners 141"/>
              <p:cNvSpPr/>
              <p:nvPr/>
            </p:nvSpPr>
            <p:spPr>
              <a:xfrm>
                <a:off x="2465466" y="2884524"/>
                <a:ext cx="1369675" cy="25644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Tag Mapping Data</a:t>
                </a:r>
              </a:p>
            </p:txBody>
          </p:sp>
          <p:sp>
            <p:nvSpPr>
              <p:cNvPr id="152" name="Rectangle: Rounded Corners 141"/>
              <p:cNvSpPr/>
              <p:nvPr/>
            </p:nvSpPr>
            <p:spPr>
              <a:xfrm>
                <a:off x="3995691" y="2897470"/>
                <a:ext cx="2952573" cy="25644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</a:t>
                </a:r>
                <a:r>
                  <a:rPr lang="en-US" altLang="zh-TW" sz="10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update TAG data &amp; schedule  </a:t>
                </a:r>
                <a:endParaRPr lang="en-US" sz="1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7" name="Rectangle 110"/>
            <p:cNvSpPr/>
            <p:nvPr/>
          </p:nvSpPr>
          <p:spPr>
            <a:xfrm>
              <a:off x="1740306" y="1122307"/>
              <a:ext cx="5428424" cy="2021098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GUI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: Rounded Corners 141"/>
            <p:cNvSpPr/>
            <p:nvPr/>
          </p:nvSpPr>
          <p:spPr>
            <a:xfrm>
              <a:off x="2298665" y="1169244"/>
              <a:ext cx="1581248" cy="179384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Device </a:t>
              </a:r>
              <a:r>
                <a:rPr lang="en-US" sz="12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sz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 Device monitor</a:t>
              </a: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-Tag battery alert</a:t>
              </a: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-Tag status report</a:t>
              </a: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2.Remote control</a:t>
              </a: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-import tag-list for </a:t>
              </a:r>
              <a:r>
                <a:rPr lang="en-US" sz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legal </a:t>
              </a:r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join</a:t>
              </a:r>
            </a:p>
            <a:p>
              <a:endPara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1" name="Rectangle: Rounded Corners 141"/>
            <p:cNvSpPr/>
            <p:nvPr/>
          </p:nvSpPr>
          <p:spPr>
            <a:xfrm>
              <a:off x="7308304" y="1831192"/>
              <a:ext cx="1513850" cy="130095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Image Generator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1.Generate image file </a:t>
              </a:r>
              <a:r>
                <a:rPr lang="en-US" altLang="zh-TW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(full and partial) and preview</a:t>
              </a:r>
            </a:p>
            <a:p>
              <a:r>
                <a:rPr lang="en-US" sz="8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2.Image file </a:t>
              </a:r>
              <a:r>
                <a:rPr lang="en-US" sz="800" dirty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r>
                <a:rPr lang="en-US" sz="8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ransform to </a:t>
              </a:r>
              <a:r>
                <a:rPr lang="en-US" altLang="zh-TW" sz="8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ESL</a:t>
              </a:r>
              <a:r>
                <a:rPr lang="zh-TW" altLang="en-US" sz="8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altLang="zh-TW" sz="8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system’s format and zip</a:t>
              </a:r>
            </a:p>
            <a:p>
              <a:r>
                <a:rPr lang="en-US" sz="8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3. Provide </a:t>
              </a:r>
              <a:r>
                <a:rPr lang="en-US" sz="800" dirty="0" err="1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Api</a:t>
              </a:r>
              <a:r>
                <a:rPr lang="en-US" sz="8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for  tag image update</a:t>
              </a:r>
              <a:endParaRPr lang="en-US" sz="8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4" name="Rectangle: Rounded Corners 141"/>
            <p:cNvSpPr/>
            <p:nvPr/>
          </p:nvSpPr>
          <p:spPr>
            <a:xfrm>
              <a:off x="4040463" y="1219684"/>
              <a:ext cx="1444135" cy="179384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Service </a:t>
              </a:r>
              <a:r>
                <a:rPr lang="en-US" sz="12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sz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</a:t>
              </a:r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FTP:OTA FW /image </a:t>
              </a:r>
              <a:r>
                <a:rPr lang="en-US" sz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 device</a:t>
              </a: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-Execute action</a:t>
              </a:r>
            </a:p>
            <a:p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e.g. </a:t>
              </a:r>
              <a:r>
                <a:rPr lang="en-US" sz="12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tag image update : schedule </a:t>
              </a:r>
              <a:r>
                <a:rPr lang="en-US" sz="1200" dirty="0" smtClean="0">
                  <a:ln w="0"/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 image generate</a:t>
              </a:r>
            </a:p>
            <a:p>
              <a:endPara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397533" y="5153916"/>
              <a:ext cx="8548231" cy="1457701"/>
              <a:chOff x="657149" y="3543815"/>
              <a:chExt cx="7917619" cy="1457701"/>
            </a:xfrm>
          </p:grpSpPr>
          <p:sp>
            <p:nvSpPr>
              <p:cNvPr id="39" name="Rectangle 110"/>
              <p:cNvSpPr/>
              <p:nvPr/>
            </p:nvSpPr>
            <p:spPr>
              <a:xfrm>
                <a:off x="657149" y="3543815"/>
                <a:ext cx="7917619" cy="145770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WISE-3240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Router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110"/>
              <p:cNvSpPr/>
              <p:nvPr/>
            </p:nvSpPr>
            <p:spPr>
              <a:xfrm>
                <a:off x="1855586" y="3740702"/>
                <a:ext cx="5015748" cy="1038194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: Rounded Corners 141"/>
              <p:cNvSpPr/>
              <p:nvPr/>
            </p:nvSpPr>
            <p:spPr>
              <a:xfrm>
                <a:off x="2470891" y="3835123"/>
                <a:ext cx="1572868" cy="84935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Device </a:t>
                </a:r>
                <a:r>
                  <a:rPr lang="en-US" sz="1400" dirty="0" err="1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Mgt</a:t>
                </a:r>
                <a:endPara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342900" indent="-342900">
                  <a:buAutoNum type="arabicPeriod"/>
                </a:pPr>
                <a:r>
                  <a:rPr lang="en-US" sz="8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Build group : connect to gateway</a:t>
                </a:r>
              </a:p>
              <a:p>
                <a:pPr marL="342900" indent="-342900">
                  <a:buAutoNum type="arabicPeriod"/>
                </a:pPr>
                <a:r>
                  <a:rPr lang="en-US" sz="8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End point binding</a:t>
                </a:r>
                <a:endParaRPr lang="en-US" sz="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7" name="Rectangle: Rounded Corners 141"/>
            <p:cNvSpPr/>
            <p:nvPr/>
          </p:nvSpPr>
          <p:spPr>
            <a:xfrm>
              <a:off x="4098039" y="5445223"/>
              <a:ext cx="1849545" cy="84935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Service </a:t>
              </a:r>
              <a:r>
                <a:rPr lang="en-US" sz="14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228600" indent="-228600">
                <a:buAutoNum type="arabicPeriod"/>
              </a:pP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FTP: OTA FW/image to tag</a:t>
              </a:r>
            </a:p>
            <a:p>
              <a:pPr marL="228600" indent="-228600">
                <a:buAutoNum type="arabicPeriod"/>
              </a:pP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FTP: OTA FW on Router</a:t>
              </a:r>
            </a:p>
            <a:p>
              <a:pPr marL="228600" indent="-228600">
                <a:buAutoNum type="arabicPeriod"/>
              </a:pPr>
              <a:endPara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Rectangle 110"/>
            <p:cNvSpPr/>
            <p:nvPr/>
          </p:nvSpPr>
          <p:spPr>
            <a:xfrm>
              <a:off x="1677965" y="3597192"/>
              <a:ext cx="4090782" cy="130376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API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: Rounded Corners 141"/>
            <p:cNvSpPr/>
            <p:nvPr/>
          </p:nvSpPr>
          <p:spPr>
            <a:xfrm>
              <a:off x="2355733" y="3678719"/>
              <a:ext cx="1376147" cy="10930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Device </a:t>
              </a:r>
              <a:r>
                <a:rPr lang="en-US" sz="12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sz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 Device monitor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-Tag battery alert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-Tag status report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2.Remote control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-Provide tag-list for router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-Tag/Router join</a:t>
              </a:r>
            </a:p>
            <a:p>
              <a:endPara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: Rounded Corners 141"/>
            <p:cNvSpPr/>
            <p:nvPr/>
          </p:nvSpPr>
          <p:spPr>
            <a:xfrm>
              <a:off x="3803057" y="3678719"/>
              <a:ext cx="1700200" cy="10930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Service </a:t>
              </a:r>
              <a:r>
                <a:rPr lang="en-US" sz="12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sz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</a:t>
              </a: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FTP</a:t>
              </a:r>
              <a:r>
                <a:rPr lang="en-US" sz="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: </a:t>
              </a: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OTA FW/image to Tag/Router</a:t>
              </a:r>
              <a:endPara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-Execute action on Tag/Router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e.g. tag image update : schedule </a:t>
              </a: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 image generate</a:t>
              </a:r>
            </a:p>
            <a:p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流程圖: 磁碟 9"/>
            <p:cNvSpPr/>
            <p:nvPr/>
          </p:nvSpPr>
          <p:spPr bwMode="auto">
            <a:xfrm>
              <a:off x="7410555" y="685977"/>
              <a:ext cx="1396954" cy="1008112"/>
            </a:xfrm>
            <a:prstGeom prst="flowChartMagneticDisk">
              <a:avLst/>
            </a:prstGeom>
            <a:solidFill>
              <a:schemeClr val="tx1"/>
            </a:solidFill>
            <a:ln w="9525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  <a:ea typeface="新細明體" pitchFamily="18" charset="-120"/>
                </a:rPr>
                <a:t>Database</a:t>
              </a:r>
            </a:p>
          </p:txBody>
        </p:sp>
        <p:sp>
          <p:nvSpPr>
            <p:cNvPr id="37" name="Rectangle 110"/>
            <p:cNvSpPr/>
            <p:nvPr/>
          </p:nvSpPr>
          <p:spPr>
            <a:xfrm>
              <a:off x="5860592" y="3597192"/>
              <a:ext cx="2895423" cy="1303762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GUI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向右箭號 15"/>
            <p:cNvSpPr/>
            <p:nvPr/>
          </p:nvSpPr>
          <p:spPr bwMode="auto">
            <a:xfrm>
              <a:off x="1358881" y="1694089"/>
              <a:ext cx="997158" cy="43876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60" name="Rectangle: Rounded Corners 141"/>
            <p:cNvSpPr/>
            <p:nvPr/>
          </p:nvSpPr>
          <p:spPr>
            <a:xfrm>
              <a:off x="6525242" y="4509120"/>
              <a:ext cx="2079206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Gateway </a:t>
              </a:r>
              <a:r>
                <a:rPr lang="en-US" sz="10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Config</a:t>
              </a:r>
              <a:endParaRPr lang="en-US" sz="1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Rectangle: Rounded Corners 141"/>
            <p:cNvSpPr/>
            <p:nvPr/>
          </p:nvSpPr>
          <p:spPr>
            <a:xfrm>
              <a:off x="6516216" y="3719778"/>
              <a:ext cx="2088232" cy="71733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Device </a:t>
              </a:r>
              <a:r>
                <a:rPr lang="en-US" sz="12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r>
                <a:rPr lang="en-US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: </a:t>
              </a: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-device </a:t>
              </a:r>
              <a:r>
                <a:rPr lang="en-US" sz="8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monitor,Remote</a:t>
              </a:r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control</a:t>
              </a:r>
            </a:p>
            <a:p>
              <a:r>
                <a:rPr lang="en-US" altLang="zh-TW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Service </a:t>
              </a:r>
              <a:r>
                <a:rPr lang="en-US" altLang="zh-TW" sz="12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altLang="zh-TW" sz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-OTA FW &amp; image</a:t>
              </a:r>
            </a:p>
          </p:txBody>
        </p:sp>
        <p:sp>
          <p:nvSpPr>
            <p:cNvPr id="33" name="Rectangle 110"/>
            <p:cNvSpPr/>
            <p:nvPr/>
          </p:nvSpPr>
          <p:spPr>
            <a:xfrm>
              <a:off x="539552" y="1252374"/>
              <a:ext cx="1003828" cy="18797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</a:rPr>
                <a:t>Admin</a:t>
              </a:r>
            </a:p>
            <a:p>
              <a:pPr algn="ctr"/>
              <a:r>
                <a:rPr lang="zh-TW" altLang="en-US" sz="1400" dirty="0" smtClean="0">
                  <a:solidFill>
                    <a:schemeClr val="bg1"/>
                  </a:solidFill>
                </a:rPr>
                <a:t>統操作端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58" y="1650666"/>
              <a:ext cx="831002" cy="831002"/>
            </a:xfrm>
            <a:prstGeom prst="rect">
              <a:avLst/>
            </a:prstGeom>
          </p:spPr>
        </p:pic>
        <p:sp>
          <p:nvSpPr>
            <p:cNvPr id="5" name="向下箭號 4"/>
            <p:cNvSpPr/>
            <p:nvPr/>
          </p:nvSpPr>
          <p:spPr bwMode="auto">
            <a:xfrm>
              <a:off x="4545457" y="2995577"/>
              <a:ext cx="450811" cy="68314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36" name="向下箭號 35"/>
            <p:cNvSpPr/>
            <p:nvPr/>
          </p:nvSpPr>
          <p:spPr bwMode="auto">
            <a:xfrm>
              <a:off x="2777095" y="2963090"/>
              <a:ext cx="450811" cy="71562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42" name="向下箭號 41"/>
            <p:cNvSpPr/>
            <p:nvPr/>
          </p:nvSpPr>
          <p:spPr bwMode="auto">
            <a:xfrm>
              <a:off x="2753037" y="4729595"/>
              <a:ext cx="450811" cy="71562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43" name="向下箭號 42"/>
            <p:cNvSpPr/>
            <p:nvPr/>
          </p:nvSpPr>
          <p:spPr bwMode="auto">
            <a:xfrm>
              <a:off x="4572000" y="4762083"/>
              <a:ext cx="450811" cy="68314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7" name="左-右雙向箭號 6"/>
            <p:cNvSpPr/>
            <p:nvPr/>
          </p:nvSpPr>
          <p:spPr bwMode="auto">
            <a:xfrm>
              <a:off x="5277369" y="2476337"/>
              <a:ext cx="2088231" cy="432048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34" name="Rectangle: Rounded Corners 141"/>
            <p:cNvSpPr/>
            <p:nvPr/>
          </p:nvSpPr>
          <p:spPr>
            <a:xfrm>
              <a:off x="5624710" y="1252374"/>
              <a:ext cx="1481948" cy="122396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Account </a:t>
              </a:r>
              <a:r>
                <a:rPr lang="en-US" sz="12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Mgt</a:t>
              </a:r>
              <a:endParaRPr lang="en-US" sz="1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171450" indent="-171450">
                <a:buFontTx/>
                <a:buChar char="-"/>
              </a:pPr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Account</a:t>
              </a:r>
              <a:endPara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171450" indent="-171450">
                <a:buFontTx/>
                <a:buChar char="-"/>
              </a:pPr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Account Role</a:t>
              </a:r>
              <a:endPara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171450" indent="-171450">
                <a:buFontTx/>
                <a:buChar char="-"/>
              </a:pPr>
              <a:r>
                <a:rPr lang="en-US" sz="1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Permission for account and Role/group </a:t>
              </a:r>
              <a:endParaRPr 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3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10"/>
          <p:cNvSpPr/>
          <p:nvPr/>
        </p:nvSpPr>
        <p:spPr>
          <a:xfrm>
            <a:off x="1417020" y="908720"/>
            <a:ext cx="7390769" cy="58423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110"/>
          <p:cNvSpPr/>
          <p:nvPr/>
        </p:nvSpPr>
        <p:spPr>
          <a:xfrm>
            <a:off x="107504" y="4114442"/>
            <a:ext cx="8538381" cy="231397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rgbClr val="FF0000"/>
                </a:solidFill>
              </a:rPr>
              <a:t>Image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generator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9200" y="214503"/>
            <a:ext cx="8277225" cy="69215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End user Operation on </a:t>
            </a:r>
            <a:r>
              <a:rPr lang="zh-TW" altLang="en-US" dirty="0">
                <a:solidFill>
                  <a:schemeClr val="bg1"/>
                </a:solidFill>
              </a:rPr>
              <a:t>醫護</a:t>
            </a:r>
            <a:r>
              <a:rPr lang="zh-TW" altLang="en-US" dirty="0" smtClean="0">
                <a:solidFill>
                  <a:schemeClr val="bg1"/>
                </a:solidFill>
              </a:rPr>
              <a:t>系統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0" name="Rectangle 110"/>
          <p:cNvSpPr/>
          <p:nvPr/>
        </p:nvSpPr>
        <p:spPr>
          <a:xfrm>
            <a:off x="1598893" y="2533807"/>
            <a:ext cx="7027025" cy="11112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000" dirty="0" smtClean="0">
                <a:solidFill>
                  <a:schemeClr val="bg1"/>
                </a:solidFill>
              </a:rPr>
              <a:t>RESTful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API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1" name="Rectangle: Rounded Corners 141"/>
          <p:cNvSpPr/>
          <p:nvPr/>
        </p:nvSpPr>
        <p:spPr>
          <a:xfrm>
            <a:off x="2404480" y="2851371"/>
            <a:ext cx="1369675" cy="648833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 Mapping Data</a:t>
            </a:r>
          </a:p>
          <a:p>
            <a:pPr algn="ctr"/>
            <a:r>
              <a:rPr lang="en-US" sz="1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 to ESL Server </a:t>
            </a:r>
            <a:endParaRPr lang="en-US" sz="1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2" name="Rectangle: Rounded Corners 141"/>
          <p:cNvSpPr/>
          <p:nvPr/>
        </p:nvSpPr>
        <p:spPr>
          <a:xfrm>
            <a:off x="3873258" y="2851371"/>
            <a:ext cx="2952573" cy="648833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altLang="zh-TW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 data of the Tag</a:t>
            </a:r>
          </a:p>
          <a:p>
            <a:r>
              <a:rPr lang="en-US" altLang="zh-TW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-update schedule of the Tag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Rectangle 110"/>
          <p:cNvSpPr/>
          <p:nvPr/>
        </p:nvSpPr>
        <p:spPr>
          <a:xfrm>
            <a:off x="1598894" y="1069416"/>
            <a:ext cx="5428424" cy="130376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 smtClean="0">
                <a:solidFill>
                  <a:schemeClr val="bg1"/>
                </a:solidFill>
              </a:rPr>
              <a:t>ESL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Server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0" name="Rectangle: Rounded Corners 141"/>
          <p:cNvSpPr/>
          <p:nvPr/>
        </p:nvSpPr>
        <p:spPr>
          <a:xfrm>
            <a:off x="2393289" y="1141424"/>
            <a:ext cx="1376147" cy="1093038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</a:t>
            </a:r>
            <a:r>
              <a:rPr lang="en-US" sz="1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Mgt</a:t>
            </a:r>
            <a:endParaRPr lang="en-US" sz="1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Device monitor</a:t>
            </a:r>
          </a:p>
          <a:p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-Tag battery alert</a:t>
            </a:r>
          </a:p>
          <a:p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-Tag status report</a:t>
            </a:r>
          </a:p>
          <a:p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2.Remote control</a:t>
            </a:r>
          </a:p>
          <a:p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-import tag-list for </a:t>
            </a:r>
            <a:r>
              <a: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legal </a:t>
            </a:r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join</a:t>
            </a:r>
          </a:p>
          <a:p>
            <a:endParaRPr lang="en-US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Rectangle: Rounded Corners 141"/>
          <p:cNvSpPr/>
          <p:nvPr/>
        </p:nvSpPr>
        <p:spPr>
          <a:xfrm>
            <a:off x="3840614" y="1141424"/>
            <a:ext cx="1804175" cy="1093038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</a:t>
            </a:r>
            <a:r>
              <a:rPr lang="en-US" sz="1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Mgt</a:t>
            </a:r>
            <a:endParaRPr lang="en-US" sz="1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FTP:OTA FW /image </a:t>
            </a:r>
            <a:r>
              <a:rPr lang="en-US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device</a:t>
            </a:r>
          </a:p>
          <a:p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-Execute action</a:t>
            </a:r>
          </a:p>
          <a:p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e.g. tag image update : schedule </a:t>
            </a:r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image </a:t>
            </a:r>
          </a:p>
          <a:p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: Rounded Corners 141"/>
          <p:cNvSpPr/>
          <p:nvPr/>
        </p:nvSpPr>
        <p:spPr>
          <a:xfrm>
            <a:off x="5681474" y="1141424"/>
            <a:ext cx="1193286" cy="1046342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 </a:t>
            </a:r>
            <a:r>
              <a:rPr lang="en-US" sz="1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Mgt</a:t>
            </a:r>
            <a:endParaRPr lang="en-US" sz="1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indent="-171450">
              <a:buFontTx/>
              <a:buChar char="-"/>
            </a:pPr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</a:t>
            </a:r>
            <a:endParaRPr lang="en-US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indent="-171450">
              <a:buFontTx/>
              <a:buChar char="-"/>
            </a:pPr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 Role</a:t>
            </a:r>
            <a:endParaRPr lang="en-US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indent="-171450">
              <a:buFontTx/>
              <a:buChar char="-"/>
            </a:pPr>
            <a:r>
              <a:rPr lang="en-US" sz="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Permission for account and Role/group 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流程圖: 磁碟 9"/>
          <p:cNvSpPr/>
          <p:nvPr/>
        </p:nvSpPr>
        <p:spPr bwMode="auto">
          <a:xfrm>
            <a:off x="7228965" y="1069416"/>
            <a:ext cx="1396954" cy="1303762"/>
          </a:xfrm>
          <a:prstGeom prst="flowChartMagneticDisk">
            <a:avLst/>
          </a:prstGeom>
          <a:solidFill>
            <a:schemeClr val="tx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新細明體" pitchFamily="18" charset="-120"/>
              </a:rPr>
              <a:t>Database</a:t>
            </a:r>
          </a:p>
        </p:txBody>
      </p:sp>
      <p:sp>
        <p:nvSpPr>
          <p:cNvPr id="11" name="向上箭號 10"/>
          <p:cNvSpPr/>
          <p:nvPr/>
        </p:nvSpPr>
        <p:spPr bwMode="auto">
          <a:xfrm>
            <a:off x="4305870" y="2088309"/>
            <a:ext cx="1333014" cy="768969"/>
          </a:xfrm>
          <a:prstGeom prst="up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65" name="向上箭號 64"/>
          <p:cNvSpPr/>
          <p:nvPr/>
        </p:nvSpPr>
        <p:spPr bwMode="auto">
          <a:xfrm>
            <a:off x="2798776" y="2082401"/>
            <a:ext cx="505598" cy="768969"/>
          </a:xfrm>
          <a:prstGeom prst="up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66" name="Rectangle 110"/>
          <p:cNvSpPr/>
          <p:nvPr/>
        </p:nvSpPr>
        <p:spPr>
          <a:xfrm>
            <a:off x="107504" y="908720"/>
            <a:ext cx="1177964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POS/</a:t>
            </a:r>
            <a:r>
              <a:rPr lang="zh-TW" altLang="en-US" sz="1400" dirty="0" smtClean="0">
                <a:solidFill>
                  <a:schemeClr val="bg1"/>
                </a:solidFill>
              </a:rPr>
              <a:t>醫護系統操作端</a:t>
            </a:r>
            <a:endParaRPr lang="en-US" altLang="zh-TW" sz="1400" dirty="0" smtClean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0" y="1104377"/>
            <a:ext cx="884591" cy="88459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5" y="1753898"/>
            <a:ext cx="401225" cy="4012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50248"/>
            <a:ext cx="499492" cy="499492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 bwMode="auto">
          <a:xfrm>
            <a:off x="1276677" y="2870031"/>
            <a:ext cx="1116612" cy="438767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Garamond" pitchFamily="18" charset="0"/>
              </a:rPr>
              <a:t>Mapping list</a:t>
            </a:r>
            <a:endParaRPr kumimoji="1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822782" y="4288634"/>
            <a:ext cx="2045362" cy="1881655"/>
            <a:chOff x="1827896" y="4270009"/>
            <a:chExt cx="2045362" cy="1881655"/>
          </a:xfrm>
        </p:grpSpPr>
        <p:sp>
          <p:nvSpPr>
            <p:cNvPr id="49" name="Rectangle 110"/>
            <p:cNvSpPr/>
            <p:nvPr/>
          </p:nvSpPr>
          <p:spPr>
            <a:xfrm>
              <a:off x="1827896" y="4270009"/>
              <a:ext cx="2045362" cy="1881655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endParaRPr lang="en-US" sz="1400" dirty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endParaRPr lang="en-US" sz="1400" dirty="0">
                <a:solidFill>
                  <a:srgbClr val="FF0000"/>
                </a:solidFill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2.Image generate</a:t>
              </a:r>
            </a:p>
            <a:p>
              <a:endParaRPr lang="en-US" sz="1400" dirty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endParaRPr lang="en-US" sz="1400" dirty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endParaRPr lang="en-US" sz="1400" dirty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: Rounded Corners 141"/>
            <p:cNvSpPr/>
            <p:nvPr/>
          </p:nvSpPr>
          <p:spPr>
            <a:xfrm>
              <a:off x="1956321" y="4603970"/>
              <a:ext cx="1802996" cy="64883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更新</a:t>
              </a:r>
              <a:r>
                <a:rPr lang="zh-TW" altLang="en-US" sz="14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價錢</a:t>
              </a:r>
              <a:endParaRPr lang="en-US" altLang="zh-TW" sz="140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zh-TW" altLang="en-US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在</a:t>
              </a:r>
              <a:r>
                <a:rPr lang="zh-TW" altLang="en-US" sz="14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區塊</a:t>
              </a:r>
              <a:r>
                <a:rPr lang="en-US" altLang="zh-TW" sz="1400" dirty="0" smtClean="0">
                  <a:ln w="0"/>
                  <a:solidFill>
                    <a:srgbClr val="3333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14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加號 47"/>
            <p:cNvSpPr/>
            <p:nvPr/>
          </p:nvSpPr>
          <p:spPr bwMode="auto">
            <a:xfrm>
              <a:off x="2652478" y="5168402"/>
              <a:ext cx="292596" cy="360040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45" name="Rectangle: Rounded Corners 141"/>
            <p:cNvSpPr/>
            <p:nvPr/>
          </p:nvSpPr>
          <p:spPr>
            <a:xfrm>
              <a:off x="1956320" y="5535254"/>
              <a:ext cx="1884294" cy="52113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版型</a:t>
              </a:r>
              <a:endParaRPr lang="en-US" altLang="zh-TW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TW" sz="1000" dirty="0">
                  <a:solidFill>
                    <a:srgbClr val="3333FF"/>
                  </a:solidFill>
                </a:rPr>
                <a:t>B </a:t>
              </a:r>
              <a:r>
                <a:rPr lang="en-US" altLang="zh-TW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(X,Y,X</a:t>
              </a:r>
              <a:r>
                <a:rPr lang="zh-TW" altLang="en-US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長度</a:t>
              </a:r>
              <a:r>
                <a:rPr lang="en-US" altLang="zh-TW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,Y</a:t>
              </a:r>
              <a:r>
                <a:rPr lang="zh-TW" altLang="en-US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長度</a:t>
              </a:r>
              <a:r>
                <a:rPr lang="en-US" altLang="zh-TW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)</a:t>
              </a:r>
              <a:r>
                <a:rPr lang="zh-TW" altLang="en-US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TW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-&gt;</a:t>
              </a:r>
              <a:r>
                <a:rPr lang="zh-TW" altLang="en-US" sz="1000" dirty="0">
                  <a:solidFill>
                    <a:srgbClr val="3333FF"/>
                  </a:solidFill>
                  <a:sym typeface="Wingdings" panose="05000000000000000000" pitchFamily="2" charset="2"/>
                </a:rPr>
                <a:t>價錢</a:t>
              </a:r>
              <a:endParaRPr lang="en-US" sz="10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0" name="向右箭號 49"/>
          <p:cNvSpPr/>
          <p:nvPr/>
        </p:nvSpPr>
        <p:spPr bwMode="auto">
          <a:xfrm>
            <a:off x="5270857" y="4941168"/>
            <a:ext cx="957327" cy="438767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產出圖檔</a:t>
            </a:r>
            <a:endParaRPr kumimoji="1" lang="en-US" sz="12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</p:txBody>
      </p:sp>
      <p:sp>
        <p:nvSpPr>
          <p:cNvPr id="51" name="Rectangle 110"/>
          <p:cNvSpPr/>
          <p:nvPr/>
        </p:nvSpPr>
        <p:spPr>
          <a:xfrm>
            <a:off x="6193355" y="4293096"/>
            <a:ext cx="2297242" cy="187363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rgbClr val="FF0000"/>
                </a:solidFill>
              </a:rPr>
              <a:t>3.Image transformer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141"/>
          <p:cNvSpPr/>
          <p:nvPr/>
        </p:nvSpPr>
        <p:spPr>
          <a:xfrm>
            <a:off x="6446154" y="4725143"/>
            <a:ext cx="1964431" cy="1233435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TW" sz="1400" dirty="0" smtClean="0">
                <a:ln w="0"/>
                <a:solidFill>
                  <a:schemeClr val="bg1"/>
                </a:solidFill>
              </a:rPr>
              <a:t>. Image transformer  </a:t>
            </a:r>
          </a:p>
          <a:p>
            <a:r>
              <a:rPr lang="en-US" altLang="zh-TW" sz="1400" dirty="0" smtClean="0">
                <a:ln w="0"/>
                <a:solidFill>
                  <a:schemeClr val="bg1"/>
                </a:solidFill>
              </a:rPr>
              <a:t>2.Compression</a:t>
            </a:r>
          </a:p>
          <a:p>
            <a:r>
              <a:rPr lang="en-US" altLang="zh-TW" sz="1400" dirty="0" smtClean="0">
                <a:ln w="0"/>
                <a:solidFill>
                  <a:schemeClr val="bg1"/>
                </a:solidFill>
              </a:rPr>
              <a:t>From </a:t>
            </a:r>
            <a:r>
              <a:rPr lang="en-US" altLang="zh-TW" sz="1400" dirty="0" err="1" smtClean="0">
                <a:ln w="0"/>
                <a:solidFill>
                  <a:schemeClr val="bg1"/>
                </a:solidFill>
              </a:rPr>
              <a:t>Gsmartek</a:t>
            </a:r>
            <a:r>
              <a:rPr lang="en-US" altLang="zh-TW" sz="1400" dirty="0" smtClean="0">
                <a:ln w="0"/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7" name="向上箭號 56"/>
          <p:cNvSpPr/>
          <p:nvPr/>
        </p:nvSpPr>
        <p:spPr bwMode="auto">
          <a:xfrm>
            <a:off x="6193355" y="3389508"/>
            <a:ext cx="505598" cy="945103"/>
          </a:xfrm>
          <a:prstGeom prst="up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0000"/>
                </a:solidFill>
                <a:latin typeface="Garamond" pitchFamily="18" charset="0"/>
              </a:rPr>
              <a:t>data</a:t>
            </a:r>
            <a:endParaRPr kumimoji="1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</a:endParaRPr>
          </a:p>
        </p:txBody>
      </p:sp>
      <p:sp>
        <p:nvSpPr>
          <p:cNvPr id="37" name="Rectangle 110"/>
          <p:cNvSpPr/>
          <p:nvPr/>
        </p:nvSpPr>
        <p:spPr>
          <a:xfrm>
            <a:off x="1522860" y="4288634"/>
            <a:ext cx="1969020" cy="193937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1.Layout editor</a:t>
            </a:r>
          </a:p>
          <a:p>
            <a:r>
              <a:rPr lang="zh-TW" altLang="en-US" sz="1400" dirty="0" smtClean="0">
                <a:solidFill>
                  <a:schemeClr val="bg1"/>
                </a:solidFill>
              </a:rPr>
              <a:t>第一次需排版</a:t>
            </a:r>
            <a:r>
              <a:rPr lang="en-US" altLang="zh-TW" sz="1400" dirty="0" smtClean="0">
                <a:solidFill>
                  <a:schemeClr val="bg1"/>
                </a:solidFill>
              </a:rPr>
              <a:t>ESL</a:t>
            </a:r>
            <a:r>
              <a:rPr lang="zh-TW" altLang="en-US" sz="1400" dirty="0" smtClean="0">
                <a:solidFill>
                  <a:schemeClr val="bg1"/>
                </a:solidFill>
              </a:rPr>
              <a:t>畫面</a:t>
            </a:r>
            <a:r>
              <a:rPr lang="en-US" altLang="zh-TW" sz="1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zh-TW" altLang="en-US" sz="1400" dirty="0" smtClean="0">
                <a:solidFill>
                  <a:schemeClr val="bg1"/>
                </a:solidFill>
              </a:rPr>
              <a:t>定義</a:t>
            </a:r>
            <a:r>
              <a:rPr lang="zh-TW" altLang="en-US" sz="1400" dirty="0">
                <a:solidFill>
                  <a:schemeClr val="bg1"/>
                </a:solidFill>
              </a:rPr>
              <a:t>區</a:t>
            </a:r>
            <a:r>
              <a:rPr lang="zh-TW" altLang="en-US" sz="1400" dirty="0" smtClean="0">
                <a:solidFill>
                  <a:schemeClr val="bg1"/>
                </a:solidFill>
              </a:rPr>
              <a:t>塊 </a:t>
            </a:r>
            <a:r>
              <a:rPr lang="en-US" altLang="zh-TW" sz="1400" dirty="0" smtClean="0">
                <a:solidFill>
                  <a:schemeClr val="bg1"/>
                </a:solidFill>
              </a:rPr>
              <a:t>-&gt;</a:t>
            </a:r>
            <a:r>
              <a:rPr lang="zh-TW" altLang="en-US" sz="1400" dirty="0" smtClean="0">
                <a:solidFill>
                  <a:schemeClr val="bg1"/>
                </a:solidFill>
              </a:rPr>
              <a:t>資料</a:t>
            </a:r>
            <a:endParaRPr lang="en-US" altLang="zh-TW" sz="1400" dirty="0">
              <a:solidFill>
                <a:schemeClr val="bg1"/>
              </a:solidFill>
            </a:endParaRPr>
          </a:p>
          <a:p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品名</a:t>
            </a:r>
            <a:endParaRPr lang="en-US" altLang="zh-TW" sz="1100" b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</a:rPr>
              <a:t>B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價錢</a:t>
            </a:r>
            <a:endParaRPr lang="en-US" altLang="zh-TW" sz="11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</a:rPr>
              <a:t>C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貨號</a:t>
            </a:r>
            <a:endParaRPr lang="en-US" altLang="zh-TW" sz="1100" b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</a:rPr>
              <a:t>D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(X,Y,X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,Y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長度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zh-TW" sz="11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-&gt;</a:t>
            </a:r>
            <a:r>
              <a:rPr lang="zh-TW" altLang="en-US" sz="11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庫存</a:t>
            </a:r>
            <a:endParaRPr lang="en-US" altLang="zh-TW" sz="1100" b="1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eaLnBrk="0" hangingPunct="0">
              <a:spcBef>
                <a:spcPct val="30000"/>
              </a:spcBef>
              <a:defRPr/>
            </a:pPr>
            <a:endParaRPr lang="en-US" altLang="zh-TW" sz="1100" b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eaLnBrk="0" hangingPunct="0">
              <a:spcBef>
                <a:spcPct val="30000"/>
              </a:spcBef>
              <a:defRPr/>
            </a:pPr>
            <a:endParaRPr lang="en-US" altLang="zh-TW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右彎箭號 7"/>
          <p:cNvSpPr/>
          <p:nvPr/>
        </p:nvSpPr>
        <p:spPr bwMode="auto">
          <a:xfrm rot="5400000">
            <a:off x="2597462" y="2113509"/>
            <a:ext cx="1024637" cy="3725191"/>
          </a:xfrm>
          <a:prstGeom prst="bentArrow">
            <a:avLst>
              <a:gd name="adj1" fmla="val 25000"/>
              <a:gd name="adj2" fmla="val 21143"/>
              <a:gd name="adj3" fmla="val 25000"/>
              <a:gd name="adj4" fmla="val 48419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42" name="向右箭號 41"/>
          <p:cNvSpPr/>
          <p:nvPr/>
        </p:nvSpPr>
        <p:spPr bwMode="auto">
          <a:xfrm>
            <a:off x="3216205" y="5595063"/>
            <a:ext cx="648072" cy="438767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版型</a:t>
            </a:r>
            <a:endParaRPr lang="en-US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</p:txBody>
      </p:sp>
      <p:sp>
        <p:nvSpPr>
          <p:cNvPr id="38" name="向右箭號 37"/>
          <p:cNvSpPr/>
          <p:nvPr/>
        </p:nvSpPr>
        <p:spPr bwMode="auto">
          <a:xfrm>
            <a:off x="1247186" y="3212976"/>
            <a:ext cx="2704020" cy="438767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Schedule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4964"/>
            <a:ext cx="879175" cy="611174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 bwMode="auto">
          <a:xfrm>
            <a:off x="950821" y="5038938"/>
            <a:ext cx="648072" cy="438767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排版</a:t>
            </a:r>
            <a:endParaRPr lang="en-US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051720" y="35002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價錢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ESL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Server Device </a:t>
            </a:r>
            <a:r>
              <a:rPr lang="en-US" altLang="zh-TW" dirty="0" err="1" smtClean="0">
                <a:solidFill>
                  <a:schemeClr val="bg1"/>
                </a:solidFill>
              </a:rPr>
              <a:t>Mgt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932363"/>
          </a:xfrm>
        </p:spPr>
        <p:txBody>
          <a:bodyPr/>
          <a:lstStyle/>
          <a:p>
            <a:pPr lvl="0"/>
            <a:r>
              <a:rPr lang="zh-TW" altLang="en-US" sz="1200" dirty="0" smtClean="0"/>
              <a:t>系統管理</a:t>
            </a:r>
            <a:endParaRPr lang="en-US" sz="1200" dirty="0" smtClean="0"/>
          </a:p>
          <a:p>
            <a:pPr lvl="1"/>
            <a:r>
              <a:rPr lang="en-US" sz="1200" dirty="0" smtClean="0"/>
              <a:t>Gateway\Router\Tag</a:t>
            </a:r>
            <a:r>
              <a:rPr lang="zh-TW" altLang="en-US" sz="1200" dirty="0"/>
              <a:t>狀態監控</a:t>
            </a:r>
            <a:endParaRPr lang="en-US" sz="1200" dirty="0"/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Tag </a:t>
            </a:r>
            <a:r>
              <a:rPr lang="zh-TW" altLang="en-US" sz="1200" dirty="0">
                <a:solidFill>
                  <a:srgbClr val="FF0000"/>
                </a:solidFill>
              </a:rPr>
              <a:t>電量</a:t>
            </a:r>
            <a:endParaRPr lang="en-US" sz="1200" dirty="0">
              <a:solidFill>
                <a:srgbClr val="FF0000"/>
              </a:solidFill>
            </a:endParaRPr>
          </a:p>
          <a:p>
            <a:pPr lvl="2"/>
            <a:r>
              <a:rPr lang="zh-TW" altLang="en-US" sz="1200" dirty="0"/>
              <a:t>裝置類型</a:t>
            </a:r>
            <a:endParaRPr lang="en-US" sz="1200" dirty="0"/>
          </a:p>
          <a:p>
            <a:pPr lvl="2"/>
            <a:r>
              <a:rPr lang="zh-TW" altLang="en-US" sz="1200" dirty="0"/>
              <a:t>裝置資訊</a:t>
            </a:r>
            <a:r>
              <a:rPr lang="en-US" sz="1200" dirty="0"/>
              <a:t>(Mac address, IP address )</a:t>
            </a:r>
          </a:p>
          <a:p>
            <a:pPr lvl="2"/>
            <a:r>
              <a:rPr lang="en-US" sz="1200" dirty="0"/>
              <a:t>Firmware Version</a:t>
            </a:r>
          </a:p>
          <a:p>
            <a:pPr lvl="2"/>
            <a:r>
              <a:rPr lang="en-US" sz="1200" dirty="0"/>
              <a:t>RSSI</a:t>
            </a:r>
          </a:p>
          <a:p>
            <a:pPr lvl="2"/>
            <a:r>
              <a:rPr lang="zh-TW" altLang="en-US" sz="1200" dirty="0"/>
              <a:t>連線狀態</a:t>
            </a:r>
            <a:endParaRPr lang="en-US" sz="1200" dirty="0"/>
          </a:p>
          <a:p>
            <a:pPr lvl="2"/>
            <a:r>
              <a:rPr lang="zh-TW" altLang="en-US" sz="1200" dirty="0">
                <a:solidFill>
                  <a:srgbClr val="FF0000"/>
                </a:solidFill>
              </a:rPr>
              <a:t>拓樸架構</a:t>
            </a:r>
            <a:endParaRPr lang="en-US" sz="1200" dirty="0">
              <a:solidFill>
                <a:srgbClr val="FF0000"/>
              </a:solidFill>
            </a:endParaRPr>
          </a:p>
          <a:p>
            <a:pPr lvl="2"/>
            <a:r>
              <a:rPr lang="zh-TW" altLang="en-US" sz="1200" dirty="0"/>
              <a:t>最後更新時間</a:t>
            </a:r>
            <a:endParaRPr lang="en-US" sz="1200" dirty="0"/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Preview Tag</a:t>
            </a:r>
            <a:r>
              <a:rPr lang="zh-TW" altLang="en-US" sz="1200" dirty="0">
                <a:solidFill>
                  <a:srgbClr val="FF0000"/>
                </a:solidFill>
              </a:rPr>
              <a:t>上的</a:t>
            </a:r>
            <a:r>
              <a:rPr lang="en-US" sz="1200" dirty="0">
                <a:solidFill>
                  <a:srgbClr val="FF0000"/>
                </a:solidFill>
              </a:rPr>
              <a:t>image</a:t>
            </a:r>
          </a:p>
          <a:p>
            <a:pPr lvl="1"/>
            <a:r>
              <a:rPr lang="en-US" sz="1200" dirty="0"/>
              <a:t>Gateway\Router\Tag</a:t>
            </a:r>
            <a:r>
              <a:rPr lang="zh-TW" altLang="en-US" sz="1200" dirty="0"/>
              <a:t>參數設定</a:t>
            </a:r>
            <a:endParaRPr lang="en-US" sz="1200" dirty="0"/>
          </a:p>
          <a:p>
            <a:pPr lvl="2"/>
            <a:r>
              <a:rPr lang="en-US" sz="1200" dirty="0"/>
              <a:t>Tag Report </a:t>
            </a:r>
            <a:r>
              <a:rPr lang="zh-TW" altLang="en-US" sz="1200" dirty="0"/>
              <a:t>週期</a:t>
            </a:r>
            <a:endParaRPr lang="en-US" sz="1200" dirty="0"/>
          </a:p>
          <a:p>
            <a:pPr lvl="2"/>
            <a:r>
              <a:rPr lang="en-US" sz="1200" dirty="0"/>
              <a:t>Tag Data Request </a:t>
            </a:r>
            <a:r>
              <a:rPr lang="zh-TW" altLang="en-US" sz="1200" dirty="0"/>
              <a:t>週期</a:t>
            </a:r>
            <a:endParaRPr lang="en-US" sz="1200" dirty="0"/>
          </a:p>
          <a:p>
            <a:pPr lvl="2"/>
            <a:r>
              <a:rPr lang="zh-TW" altLang="en-US" sz="1200" dirty="0">
                <a:solidFill>
                  <a:srgbClr val="FF0000"/>
                </a:solidFill>
              </a:rPr>
              <a:t>事件逾時參數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Tag </a:t>
            </a:r>
            <a:r>
              <a:rPr lang="zh-TW" altLang="en-US" sz="1200" dirty="0"/>
              <a:t>註冊</a:t>
            </a:r>
            <a:r>
              <a:rPr lang="en-US" sz="1200" dirty="0"/>
              <a:t>\</a:t>
            </a:r>
            <a:r>
              <a:rPr lang="zh-TW" altLang="en-US" sz="1200" dirty="0"/>
              <a:t>移除</a:t>
            </a:r>
            <a:endParaRPr lang="en-US" sz="1200" dirty="0"/>
          </a:p>
          <a:p>
            <a:pPr lvl="2"/>
            <a:r>
              <a:rPr lang="en-US" sz="1000" dirty="0"/>
              <a:t>Tag </a:t>
            </a:r>
            <a:r>
              <a:rPr lang="zh-TW" altLang="en-US" sz="1000" dirty="0"/>
              <a:t>綁定</a:t>
            </a:r>
            <a:r>
              <a:rPr lang="en-US" sz="1000" dirty="0"/>
              <a:t>Item\</a:t>
            </a:r>
            <a:r>
              <a:rPr lang="zh-TW" altLang="en-US" sz="1000" dirty="0"/>
              <a:t>解除綁定</a:t>
            </a:r>
            <a:r>
              <a:rPr lang="en-US" sz="1000" dirty="0" smtClean="0"/>
              <a:t>Item</a:t>
            </a:r>
          </a:p>
          <a:p>
            <a:pPr lvl="2"/>
            <a:r>
              <a:rPr lang="en-US" sz="1000" dirty="0"/>
              <a:t>Tag </a:t>
            </a:r>
            <a:r>
              <a:rPr lang="zh-TW" altLang="en-US" sz="1000" dirty="0"/>
              <a:t>上顯示的資訊會與已存在的該位置的實物呼應，例如</a:t>
            </a:r>
            <a:r>
              <a:rPr lang="en-US" sz="1000" dirty="0"/>
              <a:t>:Tag </a:t>
            </a:r>
            <a:r>
              <a:rPr lang="zh-TW" altLang="en-US" sz="1000" dirty="0"/>
              <a:t>顯示貨架上的某商品的價格、</a:t>
            </a:r>
            <a:r>
              <a:rPr lang="en-US" sz="1000" dirty="0"/>
              <a:t>Tag </a:t>
            </a:r>
            <a:r>
              <a:rPr lang="zh-TW" altLang="en-US" sz="1000" dirty="0"/>
              <a:t>顯示病床上病人的資訊，在之後的敘述以</a:t>
            </a:r>
            <a:r>
              <a:rPr lang="en-US" sz="1000" dirty="0"/>
              <a:t>”Item”</a:t>
            </a:r>
            <a:r>
              <a:rPr lang="zh-TW" altLang="en-US" sz="1000" dirty="0"/>
              <a:t>代表此</a:t>
            </a:r>
            <a:r>
              <a:rPr lang="zh-TW" altLang="en-US" sz="1000" dirty="0" smtClean="0"/>
              <a:t>實物</a:t>
            </a:r>
            <a:endParaRPr lang="en-US" sz="1000" dirty="0"/>
          </a:p>
          <a:p>
            <a:pPr lvl="0"/>
            <a:r>
              <a:rPr lang="zh-TW" altLang="en-US" sz="1200" dirty="0"/>
              <a:t>提供易於手持裝置上使用的操作介面，例如</a:t>
            </a:r>
            <a:r>
              <a:rPr lang="en-US" sz="1200" dirty="0"/>
              <a:t>APP </a:t>
            </a:r>
            <a:r>
              <a:rPr lang="zh-TW" altLang="en-US" sz="1200" dirty="0"/>
              <a:t>或</a:t>
            </a:r>
            <a:r>
              <a:rPr lang="en-US" sz="1200" dirty="0"/>
              <a:t> Mobile Web</a:t>
            </a:r>
          </a:p>
          <a:p>
            <a:pPr lvl="1"/>
            <a:r>
              <a:rPr lang="en-US" sz="1200" dirty="0"/>
              <a:t>Item </a:t>
            </a:r>
            <a:r>
              <a:rPr lang="zh-TW" altLang="en-US" sz="1200" dirty="0"/>
              <a:t>的資料管理</a:t>
            </a:r>
            <a:endParaRPr lang="en-US" sz="1200" dirty="0"/>
          </a:p>
          <a:p>
            <a:pPr lvl="1"/>
            <a:r>
              <a:rPr lang="zh-TW" altLang="en-US" sz="1200" dirty="0"/>
              <a:t>密鑰管理</a:t>
            </a:r>
            <a:endParaRPr lang="en-US" sz="1200" dirty="0"/>
          </a:p>
          <a:p>
            <a:pPr lvl="1"/>
            <a:r>
              <a:rPr lang="en-US" sz="1200" dirty="0"/>
              <a:t>License </a:t>
            </a:r>
            <a:r>
              <a:rPr lang="zh-TW" altLang="en-US" sz="1200" dirty="0"/>
              <a:t>管理</a:t>
            </a:r>
            <a:endParaRPr lang="en-US" sz="1200" dirty="0"/>
          </a:p>
          <a:p>
            <a:pPr lvl="0"/>
            <a:r>
              <a:rPr lang="en-US" sz="1200" dirty="0"/>
              <a:t>Report</a:t>
            </a:r>
          </a:p>
          <a:p>
            <a:pPr lvl="1"/>
            <a:r>
              <a:rPr lang="zh-TW" altLang="en-US" sz="1200" dirty="0"/>
              <a:t>活動紀錄</a:t>
            </a:r>
            <a:endParaRPr lang="en-US" sz="1200" dirty="0"/>
          </a:p>
          <a:p>
            <a:pPr lvl="1"/>
            <a:r>
              <a:rPr lang="zh-TW" altLang="en-US" sz="1200" dirty="0">
                <a:solidFill>
                  <a:srgbClr val="FF0000"/>
                </a:solidFill>
              </a:rPr>
              <a:t>更新成功率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r>
              <a:rPr lang="zh-TW" altLang="en-US" sz="1200" dirty="0">
                <a:solidFill>
                  <a:srgbClr val="FF0000"/>
                </a:solidFill>
              </a:rPr>
              <a:t>電池壽命分布比率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ESL Server Service </a:t>
            </a:r>
            <a:r>
              <a:rPr lang="en-US" dirty="0" err="1" smtClean="0">
                <a:solidFill>
                  <a:schemeClr val="bg1"/>
                </a:solidFill>
              </a:rPr>
              <a:t>Mgt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Image update </a:t>
            </a:r>
          </a:p>
          <a:p>
            <a:pPr lvl="1"/>
            <a:r>
              <a:rPr lang="zh-TW" altLang="en-US" dirty="0"/>
              <a:t>事件觸發更新</a:t>
            </a:r>
            <a:r>
              <a:rPr lang="en-US" dirty="0"/>
              <a:t>image</a:t>
            </a:r>
          </a:p>
          <a:p>
            <a:pPr lvl="1"/>
            <a:r>
              <a:rPr lang="zh-TW" altLang="en-US" dirty="0"/>
              <a:t>例如後臺價格更新或是人員手動更新</a:t>
            </a:r>
            <a:r>
              <a:rPr lang="en-US" dirty="0"/>
              <a:t>…</a:t>
            </a:r>
          </a:p>
          <a:p>
            <a:pPr lvl="1"/>
            <a:r>
              <a:rPr lang="zh-TW" altLang="en-US" dirty="0"/>
              <a:t>排程更新</a:t>
            </a:r>
            <a:r>
              <a:rPr lang="en-US" dirty="0"/>
              <a:t>image</a:t>
            </a:r>
          </a:p>
          <a:p>
            <a:pPr lvl="1"/>
            <a:r>
              <a:rPr lang="zh-TW" altLang="en-US" dirty="0"/>
              <a:t>例如於促銷時間將</a:t>
            </a:r>
            <a:r>
              <a:rPr lang="en-US" dirty="0"/>
              <a:t>tag </a:t>
            </a:r>
            <a:r>
              <a:rPr lang="zh-TW" altLang="en-US" dirty="0"/>
              <a:t>更新至新價格</a:t>
            </a:r>
            <a:endParaRPr lang="en-US" dirty="0"/>
          </a:p>
          <a:p>
            <a:pPr lvl="1"/>
            <a:r>
              <a:rPr lang="zh-TW" altLang="en-US" dirty="0"/>
              <a:t>管理</a:t>
            </a:r>
            <a:r>
              <a:rPr lang="en-US" dirty="0"/>
              <a:t>Tag </a:t>
            </a:r>
            <a:r>
              <a:rPr lang="zh-TW" altLang="en-US" dirty="0"/>
              <a:t>對應的</a:t>
            </a:r>
            <a:r>
              <a:rPr lang="en-US" dirty="0"/>
              <a:t>template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失敗重傳機制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FOTA</a:t>
            </a:r>
          </a:p>
          <a:p>
            <a:pPr lvl="1"/>
            <a:r>
              <a:rPr lang="en-US" dirty="0"/>
              <a:t>Firmware </a:t>
            </a:r>
            <a:r>
              <a:rPr lang="zh-TW" altLang="en-US" dirty="0"/>
              <a:t>匯入介面</a:t>
            </a:r>
            <a:endParaRPr lang="en-US" dirty="0"/>
          </a:p>
          <a:p>
            <a:pPr lvl="1"/>
            <a:r>
              <a:rPr lang="zh-TW" altLang="en-US" dirty="0"/>
              <a:t>排程更新</a:t>
            </a:r>
            <a:r>
              <a:rPr lang="en-US" dirty="0"/>
              <a:t>firmware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ESL Server Account </a:t>
            </a:r>
            <a:r>
              <a:rPr lang="en-US" dirty="0" err="1" smtClean="0">
                <a:solidFill>
                  <a:schemeClr val="bg1"/>
                </a:solidFill>
              </a:rPr>
              <a:t>mgt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User management</a:t>
            </a:r>
          </a:p>
          <a:p>
            <a:pPr lvl="1"/>
            <a:r>
              <a:rPr lang="zh-TW" altLang="en-US" dirty="0"/>
              <a:t>權限管控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zh-TW" altLang="en-US" dirty="0"/>
              <a:t>新增</a:t>
            </a:r>
            <a:r>
              <a:rPr lang="en-US" dirty="0"/>
              <a:t>\</a:t>
            </a:r>
            <a:r>
              <a:rPr lang="zh-TW" altLang="en-US" dirty="0"/>
              <a:t>刪除</a:t>
            </a:r>
            <a:r>
              <a:rPr lang="en-US" dirty="0"/>
              <a:t>\</a:t>
            </a:r>
            <a:r>
              <a:rPr lang="zh-TW" altLang="en-US" dirty="0"/>
              <a:t>修改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1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2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3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4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5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6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7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8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9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3_Stream">
  <a:themeElements>
    <a:clrScheme name="自訂 6">
      <a:dk1>
        <a:sysClr val="windowText" lastClr="000000"/>
      </a:dk1>
      <a:lt1>
        <a:sysClr val="window" lastClr="FFFFFF"/>
      </a:lt1>
      <a:dk2>
        <a:srgbClr val="1F497D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8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5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9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0_Stream">
  <a:themeElements>
    <a:clrScheme name="">
      <a:dk1>
        <a:srgbClr val="000000"/>
      </a:dk1>
      <a:lt1>
        <a:srgbClr val="FFFFFF"/>
      </a:lt1>
      <a:dk2>
        <a:srgbClr val="BFA673"/>
      </a:dk2>
      <a:lt2>
        <a:srgbClr val="000099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Emb'CoreNEW80新標語</Template>
  <TotalTime>48975</TotalTime>
  <Words>1010</Words>
  <Application>Microsoft Office PowerPoint</Application>
  <PresentationFormat>如螢幕大小 (4:3)</PresentationFormat>
  <Paragraphs>383</Paragraphs>
  <Slides>23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31</vt:i4>
      </vt:variant>
      <vt:variant>
        <vt:lpstr>投影片標題</vt:lpstr>
      </vt:variant>
      <vt:variant>
        <vt:i4>23</vt:i4>
      </vt:variant>
    </vt:vector>
  </HeadingPairs>
  <TitlesOfParts>
    <vt:vector size="54" baseType="lpstr">
      <vt:lpstr>Stream</vt:lpstr>
      <vt:lpstr>1_Stream</vt:lpstr>
      <vt:lpstr>自訂設計</vt:lpstr>
      <vt:lpstr>2_Stream</vt:lpstr>
      <vt:lpstr>1_自訂設計</vt:lpstr>
      <vt:lpstr>3_Stream</vt:lpstr>
      <vt:lpstr>4_Stream</vt:lpstr>
      <vt:lpstr>29_Stream</vt:lpstr>
      <vt:lpstr>30_Stream</vt:lpstr>
      <vt:lpstr>31_Stream</vt:lpstr>
      <vt:lpstr>2_自訂設計</vt:lpstr>
      <vt:lpstr>32_Stream</vt:lpstr>
      <vt:lpstr>33_Stream</vt:lpstr>
      <vt:lpstr>5_Stream</vt:lpstr>
      <vt:lpstr>34_Stream</vt:lpstr>
      <vt:lpstr>35_Stream</vt:lpstr>
      <vt:lpstr>36_Stream</vt:lpstr>
      <vt:lpstr>37_Stream</vt:lpstr>
      <vt:lpstr>38_Stream</vt:lpstr>
      <vt:lpstr>39_Stream</vt:lpstr>
      <vt:lpstr>3_自訂設計</vt:lpstr>
      <vt:lpstr>6_Stream</vt:lpstr>
      <vt:lpstr>10_Stream</vt:lpstr>
      <vt:lpstr>73_Stream</vt:lpstr>
      <vt:lpstr>7_Stream</vt:lpstr>
      <vt:lpstr>8_Stream</vt:lpstr>
      <vt:lpstr>45_Stream</vt:lpstr>
      <vt:lpstr>4_自訂設計</vt:lpstr>
      <vt:lpstr>9_Stream</vt:lpstr>
      <vt:lpstr>11_Stream</vt:lpstr>
      <vt:lpstr>12_Stream</vt:lpstr>
      <vt:lpstr>ESL Server Spec.</vt:lpstr>
      <vt:lpstr>ESL System Architecture 1/ 2</vt:lpstr>
      <vt:lpstr>Outline</vt:lpstr>
      <vt:lpstr>Gateway SW Architecture</vt:lpstr>
      <vt:lpstr>Admin. Operation on Cloud/ESL Server</vt:lpstr>
      <vt:lpstr>End user Operation on 醫護系統</vt:lpstr>
      <vt:lpstr>ESL Server Device Mgt </vt:lpstr>
      <vt:lpstr>ESL Server Service Mgt</vt:lpstr>
      <vt:lpstr>ESL Server Account mgt</vt:lpstr>
      <vt:lpstr>ESL Server 外部資料交換介面</vt:lpstr>
      <vt:lpstr>Image Generator </vt:lpstr>
      <vt:lpstr>Competitor UI</vt:lpstr>
      <vt:lpstr>Competitor1’s UI – Item (產品/病床 Info. ) 1/3</vt:lpstr>
      <vt:lpstr>Competitor1’s UI – Item (產品/病床 Info. )2/3</vt:lpstr>
      <vt:lpstr>Competitor1’s UI – Item (產品/病床 Info. )3/3</vt:lpstr>
      <vt:lpstr>Competitor1’s UI – Device Mgt 1/4</vt:lpstr>
      <vt:lpstr>Competitor1’s UI – Device Mgt 2/4</vt:lpstr>
      <vt:lpstr>Competitor1’s UI – Device Mgt 3/4</vt:lpstr>
      <vt:lpstr>Competitor1’s UI – Device Mgt 4/4</vt:lpstr>
      <vt:lpstr>Competitor2’s UI  – Device Mgt 1/2</vt:lpstr>
      <vt:lpstr>Competitor2’s UI  – Device Mgt 2/2</vt:lpstr>
      <vt:lpstr>Competitor2’s UI  – Image Generator</vt:lpstr>
      <vt:lpstr>PowerPoint 簡報</vt:lpstr>
    </vt:vector>
  </TitlesOfParts>
  <Company>Advantech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kit Wireless</dc:title>
  <dc:creator>Tawei</dc:creator>
  <cp:lastModifiedBy>Eric.Liang</cp:lastModifiedBy>
  <cp:revision>2944</cp:revision>
  <cp:lastPrinted>2017-08-31T09:23:11Z</cp:lastPrinted>
  <dcterms:created xsi:type="dcterms:W3CDTF">2010-01-10T02:41:13Z</dcterms:created>
  <dcterms:modified xsi:type="dcterms:W3CDTF">2017-10-20T07:56:55Z</dcterms:modified>
</cp:coreProperties>
</file>