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14"/>
  </p:notesMasterIdLst>
  <p:sldIdLst>
    <p:sldId id="256" r:id="rId5"/>
    <p:sldId id="346" r:id="rId6"/>
    <p:sldId id="343" r:id="rId7"/>
    <p:sldId id="345" r:id="rId8"/>
    <p:sldId id="349" r:id="rId9"/>
    <p:sldId id="340" r:id="rId10"/>
    <p:sldId id="347" r:id="rId11"/>
    <p:sldId id="348" r:id="rId12"/>
    <p:sldId id="344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78BF7"/>
    <a:srgbClr val="0D3266"/>
    <a:srgbClr val="FFFF66"/>
    <a:srgbClr val="D8D8D8"/>
    <a:srgbClr val="0071C5"/>
    <a:srgbClr val="FF7C80"/>
    <a:srgbClr val="0DFF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575" autoAdjust="0"/>
    <p:restoredTop sz="93103" autoAdjust="0"/>
  </p:normalViewPr>
  <p:slideViewPr>
    <p:cSldViewPr>
      <p:cViewPr>
        <p:scale>
          <a:sx n="100" d="100"/>
          <a:sy n="100" d="100"/>
        </p:scale>
        <p:origin x="-28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BFC9E-FD99-4608-8D3D-90A9139845B3}" type="datetimeFigureOut">
              <a:rPr lang="zh-TW" altLang="en-US" smtClean="0"/>
              <a:pPr/>
              <a:t>2016/9/1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00606-9FB1-45DC-AD24-9A65A415A02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1498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00606-9FB1-45DC-AD24-9A65A415A023}" type="slidenum">
              <a:rPr lang="zh-TW" altLang="en-US" smtClean="0"/>
              <a:pPr/>
              <a:t>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332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00606-9FB1-45DC-AD24-9A65A415A023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332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562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0736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84963" y="333375"/>
            <a:ext cx="2074862" cy="57927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2" y="333375"/>
            <a:ext cx="6075363" cy="57927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133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339850" y="1052513"/>
            <a:ext cx="7804150" cy="1920875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zh-TW" altLang="en-US" smtClean="0"/>
              <a:t>按一下以編輯母片標題樣式</a:t>
            </a:r>
            <a:endParaRPr lang="en-US" altLang="zh-TW"/>
          </a:p>
        </p:txBody>
      </p:sp>
      <p:sp>
        <p:nvSpPr>
          <p:cNvPr id="55603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79750" y="3132139"/>
            <a:ext cx="4495800" cy="1981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4850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1375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01403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00065" y="1295401"/>
            <a:ext cx="3978275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30738" y="1295401"/>
            <a:ext cx="397986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7108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3816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146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407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56378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2602" y="111304"/>
            <a:ext cx="8277225" cy="692151"/>
          </a:xfrm>
        </p:spPr>
        <p:txBody>
          <a:bodyPr/>
          <a:lstStyle>
            <a:lvl1pPr>
              <a:defRPr sz="2800" baseline="0">
                <a:solidFill>
                  <a:srgbClr val="333399"/>
                </a:solidFill>
                <a:latin typeface="Arial" pitchFamily="34" charset="0"/>
                <a:ea typeface="標楷體" pitchFamily="65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3460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794596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6279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97650" y="322263"/>
            <a:ext cx="2039938" cy="56515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74664" y="322263"/>
            <a:ext cx="5970587" cy="56515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360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5108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noFill/>
          <a:ln w="9525" algn="ctr">
            <a:noFill/>
            <a:miter lim="800000"/>
            <a:headEnd/>
            <a:tailEnd/>
          </a:ln>
          <a:effectLst>
            <a:outerShdw dist="28398" dir="1593903" algn="ctr" rotWithShape="0">
              <a:srgbClr val="DDDDDD"/>
            </a:outerShdw>
          </a:effectLst>
        </p:spPr>
        <p:txBody>
          <a:bodyPr/>
          <a:lstStyle>
            <a:lvl1pPr algn="l" rtl="0" eaLnBrk="0" fontAlgn="ctr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lang="zh-TW" altLang="en-US" sz="32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7965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588901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193801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193801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6634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023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3438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6419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443648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98401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873461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793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84963" y="333375"/>
            <a:ext cx="2074862" cy="57927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2" y="333375"/>
            <a:ext cx="6075363" cy="57927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1662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73861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25971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8203422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193800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193800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63622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687004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0733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193801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193801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804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744516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51291474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15430521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748608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84963" y="333375"/>
            <a:ext cx="2074862" cy="57927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33375"/>
            <a:ext cx="6075363" cy="57927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29523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333375"/>
            <a:ext cx="8277225" cy="6921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193800"/>
            <a:ext cx="8229600" cy="4932363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83523862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22920" y="332656"/>
            <a:ext cx="7293496" cy="1368152"/>
          </a:xfrm>
          <a:prstGeom prst="rect">
            <a:avLst/>
          </a:prstGeom>
        </p:spPr>
        <p:txBody>
          <a:bodyPr/>
          <a:lstStyle>
            <a:lvl1pPr algn="l">
              <a:lnSpc>
                <a:spcPts val="5200"/>
              </a:lnSpc>
              <a:defRPr>
                <a:latin typeface="Gill Sans MT"/>
                <a:cs typeface="Gill Sans MT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156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251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3627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889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32905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57327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82602" y="333375"/>
            <a:ext cx="8277225" cy="692151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rgbClr val="DDDDD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3801"/>
            <a:ext cx="8229600" cy="493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endParaRPr lang="en-US" altLang="zh-TW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6732240" y="58772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13524-67EF-474D-BE97-75FE073955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2pPr>
      <a:lvl3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3pPr>
      <a:lvl4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4pPr>
      <a:lvl5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80000"/>
        <a:buFont typeface="Wingdings" panose="05000000000000000000" pitchFamily="2" charset="2"/>
        <a:buChar char="§"/>
        <a:defRPr kumimoji="1" sz="2400" b="1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Times New Roman" panose="02020603050405020304" pitchFamily="18" charset="0"/>
        <a:buChar char="–"/>
        <a:defRPr kumimoji="1" sz="2000" b="1">
          <a:solidFill>
            <a:schemeClr val="bg2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5000"/>
        <a:buFont typeface="Wingdings" panose="05000000000000000000" pitchFamily="2" charset="2"/>
        <a:buChar char="§"/>
        <a:defRPr kumimoji="1" b="1">
          <a:solidFill>
            <a:schemeClr val="bg2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Times New Roman" panose="02020603050405020304" pitchFamily="18" charset="0"/>
        <a:buChar char="–"/>
        <a:defRPr kumimoji="1" sz="1200" b="1">
          <a:solidFill>
            <a:schemeClr val="bg2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anose="05000000000000000000" pitchFamily="2" charset="2"/>
        <a:defRPr kumimoji="1" sz="1200" b="1">
          <a:solidFill>
            <a:schemeClr val="bg2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74665" y="322263"/>
            <a:ext cx="8162925" cy="74771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Title</a:t>
            </a:r>
          </a:p>
        </p:txBody>
      </p:sp>
      <p:sp>
        <p:nvSpPr>
          <p:cNvPr id="55501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5" y="1295401"/>
            <a:ext cx="8110537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endParaRPr lang="en-US" altLang="zh-TW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+mj-lt"/>
          <a:ea typeface="+mj-ea"/>
          <a:cs typeface="+mj-cs"/>
        </a:defRPr>
      </a:lvl1pPr>
      <a:lvl2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2pPr>
      <a:lvl3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3pPr>
      <a:lvl4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4pPr>
      <a:lvl5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5pPr>
      <a:lvl6pPr marL="4572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6pPr>
      <a:lvl7pPr marL="9144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7pPr>
      <a:lvl8pPr marL="13716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8pPr>
      <a:lvl9pPr marL="18288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FF66"/>
        </a:buClr>
        <a:buSzPct val="80000"/>
        <a:buChar char="•"/>
        <a:defRPr kumimoji="1" sz="24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Times New Roman" panose="02020603050405020304" pitchFamily="18" charset="0"/>
        <a:buChar char="–"/>
        <a:defRPr kumimoji="1"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§"/>
        <a:defRPr kumimoji="1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Times New Roman" panose="02020603050405020304" pitchFamily="18" charset="0"/>
        <a:buChar char="–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anose="05000000000000000000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82602" y="333375"/>
            <a:ext cx="8277225" cy="692151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rgbClr val="DDDDD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Title</a:t>
            </a:r>
          </a:p>
        </p:txBody>
      </p:sp>
      <p:sp>
        <p:nvSpPr>
          <p:cNvPr id="60724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3801"/>
            <a:ext cx="8229600" cy="4932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endParaRPr lang="en-US" altLang="zh-TW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Arial" charset="0"/>
          <a:ea typeface="新細明體" pitchFamily="18" charset="-120"/>
        </a:defRPr>
      </a:lvl2pPr>
      <a:lvl3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Arial" charset="0"/>
          <a:ea typeface="新細明體" pitchFamily="18" charset="-120"/>
        </a:defRPr>
      </a:lvl3pPr>
      <a:lvl4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Arial" charset="0"/>
          <a:ea typeface="新細明體" pitchFamily="18" charset="-120"/>
        </a:defRPr>
      </a:lvl4pPr>
      <a:lvl5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Arial" charset="0"/>
          <a:ea typeface="新細明體" pitchFamily="18" charset="-120"/>
        </a:defRPr>
      </a:lvl5pPr>
      <a:lvl6pPr marL="4572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Arial" charset="0"/>
          <a:ea typeface="新細明體" pitchFamily="18" charset="-120"/>
        </a:defRPr>
      </a:lvl6pPr>
      <a:lvl7pPr marL="9144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Arial" charset="0"/>
          <a:ea typeface="新細明體" pitchFamily="18" charset="-120"/>
        </a:defRPr>
      </a:lvl7pPr>
      <a:lvl8pPr marL="13716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Arial" charset="0"/>
          <a:ea typeface="新細明體" pitchFamily="18" charset="-120"/>
        </a:defRPr>
      </a:lvl8pPr>
      <a:lvl9pPr marL="18288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80000"/>
        <a:buFont typeface="Wingdings" panose="05000000000000000000" pitchFamily="2" charset="2"/>
        <a:buChar char="§"/>
        <a:defRPr kumimoji="1" sz="2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Times New Roman" panose="02020603050405020304" pitchFamily="18" charset="0"/>
        <a:buChar char="–"/>
        <a:defRPr kumimoji="1" sz="2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5000"/>
        <a:buFont typeface="Wingdings" panose="05000000000000000000" pitchFamily="2" charset="2"/>
        <a:buChar char="§"/>
        <a:defRPr kumimoji="1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Times New Roman" panose="02020603050405020304" pitchFamily="18" charset="0"/>
        <a:buChar char="–"/>
        <a:defRPr kumimoji="1" sz="1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anose="05000000000000000000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82600" y="333375"/>
            <a:ext cx="82772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DDDDDD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Title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3800"/>
            <a:ext cx="8229600" cy="493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50064768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ctr" hangingPunct="0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+mj-lt"/>
          <a:ea typeface="新細明體" charset="-120"/>
          <a:cs typeface="+mj-cs"/>
        </a:defRPr>
      </a:lvl1pPr>
      <a:lvl2pPr algn="l" rtl="0" eaLnBrk="0" fontAlgn="ctr" hangingPunct="0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2pPr>
      <a:lvl3pPr algn="l" rtl="0" eaLnBrk="0" fontAlgn="ctr" hangingPunct="0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3pPr>
      <a:lvl4pPr algn="l" rtl="0" eaLnBrk="0" fontAlgn="ctr" hangingPunct="0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4pPr>
      <a:lvl5pPr algn="l" rtl="0" eaLnBrk="0" fontAlgn="ctr" hangingPunct="0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5pPr>
      <a:lvl6pPr marL="457200" algn="l" rtl="0" fontAlgn="ctr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fontAlgn="ctr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fontAlgn="ctr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fontAlgn="ctr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80000"/>
        <a:buFont typeface="Wingdings" pitchFamily="2" charset="2"/>
        <a:buChar char="§"/>
        <a:defRPr kumimoji="1" sz="2400" b="1">
          <a:solidFill>
            <a:schemeClr val="bg2"/>
          </a:solidFill>
          <a:latin typeface="+mn-lt"/>
          <a:ea typeface="新細明體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70000"/>
        <a:buFont typeface="Times New Roman" pitchFamily="18" charset="0"/>
        <a:buChar char="–"/>
        <a:defRPr kumimoji="1" sz="2000" b="1">
          <a:solidFill>
            <a:schemeClr val="bg2"/>
          </a:solidFill>
          <a:latin typeface="+mn-lt"/>
          <a:ea typeface="新細明體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75000"/>
        <a:buFont typeface="Wingdings" pitchFamily="2" charset="2"/>
        <a:buChar char="§"/>
        <a:defRPr kumimoji="1" b="1">
          <a:solidFill>
            <a:schemeClr val="bg2"/>
          </a:solidFill>
          <a:latin typeface="+mn-lt"/>
          <a:ea typeface="新細明體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70000"/>
        <a:buFont typeface="Times New Roman" pitchFamily="18" charset="0"/>
        <a:buChar char="–"/>
        <a:defRPr kumimoji="1" sz="1200" b="1">
          <a:solidFill>
            <a:schemeClr val="bg2"/>
          </a:solidFill>
          <a:latin typeface="+mn-lt"/>
          <a:ea typeface="新細明體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新細明體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 sz="quarter"/>
          </p:nvPr>
        </p:nvSpPr>
        <p:spPr>
          <a:xfrm>
            <a:off x="899592" y="1476910"/>
            <a:ext cx="7804150" cy="1944439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evaluate model with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TensorBoard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5076056" y="5013176"/>
            <a:ext cx="39571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2400" dirty="0" smtClean="0">
                <a:solidFill>
                  <a:srgbClr val="FFFFFF"/>
                </a:solidFill>
                <a:latin typeface="Calibri" pitchFamily="34" charset="0"/>
                <a:ea typeface="微軟正黑體" pitchFamily="34" charset="-120"/>
              </a:rPr>
              <a:t>Embedded Core Group</a:t>
            </a:r>
          </a:p>
          <a:p>
            <a:pPr algn="r"/>
            <a:r>
              <a:rPr lang="en-US" altLang="zh-TW" sz="2400" dirty="0" smtClean="0">
                <a:solidFill>
                  <a:srgbClr val="FFFFFF"/>
                </a:solidFill>
                <a:latin typeface="Calibri" pitchFamily="34" charset="0"/>
                <a:ea typeface="微軟正黑體" pitchFamily="34" charset="-120"/>
              </a:rPr>
              <a:t>Ivan.Chen</a:t>
            </a:r>
          </a:p>
          <a:p>
            <a:pPr algn="r"/>
            <a:r>
              <a:rPr lang="en-US" altLang="zh-TW" sz="2400" dirty="0" smtClean="0">
                <a:solidFill>
                  <a:srgbClr val="FFFFFF"/>
                </a:solidFill>
                <a:latin typeface="Calibri" pitchFamily="34" charset="0"/>
                <a:ea typeface="微軟正黑體" pitchFamily="34" charset="-120"/>
              </a:rPr>
              <a:t>2016/09/01</a:t>
            </a:r>
            <a:endParaRPr lang="zh-TW" altLang="en-US" sz="2400" dirty="0">
              <a:solidFill>
                <a:srgbClr val="FFFFFF"/>
              </a:solidFill>
              <a:latin typeface="Calibri" pitchFamily="34" charset="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9471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2602" y="111304"/>
            <a:ext cx="8277225" cy="941432"/>
          </a:xfrm>
        </p:spPr>
        <p:txBody>
          <a:bodyPr/>
          <a:lstStyle/>
          <a:p>
            <a:r>
              <a:rPr lang="en-US" altLang="zh-TW" sz="4000" dirty="0" smtClean="0">
                <a:solidFill>
                  <a:srgbClr val="0071C5"/>
                </a:solidFill>
              </a:rPr>
              <a:t>Outline</a:t>
            </a:r>
            <a:endParaRPr lang="zh-TW" altLang="en-US" sz="4000" dirty="0">
              <a:solidFill>
                <a:srgbClr val="0071C5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7974" y="1200150"/>
            <a:ext cx="8656513" cy="4857404"/>
          </a:xfrm>
        </p:spPr>
        <p:txBody>
          <a:bodyPr/>
          <a:lstStyle/>
          <a:p>
            <a:r>
              <a:rPr lang="en-US" altLang="zh-TW" dirty="0" smtClean="0"/>
              <a:t>What is Overfitting (</a:t>
            </a:r>
            <a:r>
              <a:rPr lang="zh-TW" altLang="en-US" dirty="0" smtClean="0"/>
              <a:t>過擬合</a:t>
            </a:r>
            <a:r>
              <a:rPr lang="en-US" altLang="zh-TW" dirty="0" smtClean="0"/>
              <a:t>)</a:t>
            </a:r>
          </a:p>
          <a:p>
            <a:r>
              <a:rPr lang="en-US" altLang="zh-TW" dirty="0"/>
              <a:t>Analyze Overfitting By </a:t>
            </a:r>
            <a:r>
              <a:rPr lang="en-US" altLang="zh-TW" dirty="0" err="1" smtClean="0"/>
              <a:t>TensorBoard</a:t>
            </a:r>
            <a:endParaRPr lang="en-US" altLang="zh-TW" dirty="0" smtClean="0"/>
          </a:p>
          <a:p>
            <a:r>
              <a:rPr lang="en-US" altLang="zh-TW" smtClean="0"/>
              <a:t>How to add </a:t>
            </a:r>
            <a:r>
              <a:rPr lang="en-US" altLang="zh-TW" dirty="0" err="1" smtClean="0"/>
              <a:t>TensorBoard</a:t>
            </a:r>
            <a:r>
              <a:rPr lang="en-US" altLang="zh-TW" dirty="0" smtClean="0"/>
              <a:t> logs</a:t>
            </a:r>
          </a:p>
          <a:p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pPr marL="0" indent="0">
              <a:buNone/>
            </a:pPr>
            <a:endParaRPr lang="en-US" altLang="zh-TW" sz="2800" dirty="0" smtClean="0"/>
          </a:p>
          <a:p>
            <a:endParaRPr lang="en-US" altLang="zh-TW" sz="2800" dirty="0" smtClean="0"/>
          </a:p>
          <a:p>
            <a:pPr marL="0" indent="0">
              <a:buNone/>
            </a:pPr>
            <a:endParaRPr lang="en-US" altLang="zh-TW" sz="3200" dirty="0" smtClean="0"/>
          </a:p>
          <a:p>
            <a:endParaRPr lang="en-US" altLang="zh-TW" sz="3200" dirty="0" smtClean="0"/>
          </a:p>
          <a:p>
            <a:endParaRPr lang="en-US" altLang="zh-TW" sz="3200" dirty="0"/>
          </a:p>
          <a:p>
            <a:endParaRPr lang="en-US" altLang="zh-TW" sz="3200" dirty="0" smtClean="0"/>
          </a:p>
          <a:p>
            <a:endParaRPr lang="en-US" altLang="zh-TW" sz="3200" dirty="0" smtClean="0"/>
          </a:p>
          <a:p>
            <a:endParaRPr lang="en-US" altLang="zh-TW" sz="3200" dirty="0" smtClean="0"/>
          </a:p>
          <a:p>
            <a:endParaRPr lang="en-US" altLang="zh-TW" sz="3200" dirty="0"/>
          </a:p>
        </p:txBody>
      </p:sp>
      <p:sp>
        <p:nvSpPr>
          <p:cNvPr id="4" name="AutoShape 2" descr="data:image/jpeg;base64,/9j/4AAQSkZJRgABAQAAAQABAAD/2wCEAAkGBxQSEhQUEBQWFBUUFBQUFRUVFxQVFhQWFRUWFxYVFBYYHCggGBslGxQUITEhJSkrLjAuFx8zODMsNygtLiwBCgoKDg0OGhAQGy8mICQsLC8vLy8sLCwsMjQsLCwsLCwvLCwsLCwsLCwsLCwsLCwsLCwsLCwsLCwsNCwsLCwsLP/AABEIAMEAvAMBEQACEQEDEQH/xAAcAAACAwEBAQEAAAAAAAAAAAAABQMEBgIHAQj/xABAEAABAwIDBQQHBgMIAwAAAAABAAIDBBEFITEGEkFRYRMicYEyQlKRscHRBxQjcqHhM6LwFSRTYoKS0vEWQ2P/xAAbAQEAAgMBAQAAAAAAAAAAAAAABAUBAgMGB//EADURAAICAQMCAwYFBAIDAQAAAAABAgMRBCExBRIiQVETMoGRodFhcbHB4QYUUvAjQjM08RX/2gAMAwEAAhEDEQA/APcUAIAQAgBACAEAIAQHxzgBc5AcSsSkorLMpN7IUVuPsZlH3z7mjz4qj1fXqKtqvE/p8/sTqenzlvPZfURz4vK5198ttoG5D3cfNedu6vqrJqfdjHkuP5+JZQ0dUVjGRlRbR8JW/wCpvzCtdJ/UL92+PxX2Il3TvOt/BjymqWyC7HA+HDxHBeko1FV8e6uSZWWVzreJLBMuxoCAEAIAQAgBACAEAIAQAgBACAEAIAQHMkgaLuIAHE5LSc4wj3SeEZjFyeEJq3aFrcohvHmcm/Uqh1f9QVV+Gldz9fL+foWFPTpS3m8fqIKuufL6br9NAPJeZ1Wuv1LzZL4eXyLSqiFXuorqIdQQAgO4pC03aSDzGS6V2zrl3QeH+BiUVJYaHNFtE4ZSjeHMZH3aH9Ff6X+obIbXLK9Vs/s/oV1vToveDwPqWtZIO44HpxHkvTafWU6hZrln9fkVllM634kWFJOQIAQAgBACAEAIAQAgBACAEAIBFtbj/wBzjY/d3g9+5f2TYkG3HQqDr77aa81pZ/EkaaqNksSMu3GhUm/abx9k5EeDV4jWWamyXddl/p8C9phXBYgjtQjqCAEAIAQEc07Wem5rfzED4raMJS91ZDaXJzDVxvNmPa48g4E+5bSrnHlMwpJ8E7XEG4NiOIyK1jKUXmLwzLSawxvhm0ThLHDJZxkJDfaFgSSemS9R0nqeptsVc916+f8AJV6vSVxi5x2NUvUFSCAEAIAQAgBACAEAIAQAgKOI4vFAPxHZ+yM3Hy4KLqNZTR7739PM42Xwr95nnm2ePOq4zE1jWt3g5pN3PBbxyIAuLjzVJd1P2/h7dvqcKupShPuS2MhBgdSTkzd4hxcB+4UKeroS5yemodlke5xa/M2eFRSMjaJnbzxqfgL8VS3yhKbcFhE+CaW5bXE2BACAz202OGEiOPJxFy7kDpbqrHRaRWrvlwcbbe3ZGFq8UuSXOLjxOpV9Xp8LCWDhGu23eKbIocSzFiQeHA+S2lRtuYsqtq3kjcQ7VfhjuXfbW/dPXn5Kjl07x87fU7q7YTUW1rqep7ZrRLIGuHevutJy4cs8hZXeirVHiS/L7m9OilrHh7R83+yPT9nftIpaizZv7u/k89w+EmQ99lcV6uEtnsRtX/T+pp8Va71+HPy+2TZtN8xmCpRRNY2Z9QAgBACAEAIAQAgKGI4vFD6bu97Izd7uHmomp11On997+nmcbdRCv3mZXE9p5ZLiP8NvTNx8Tw8l5/U9Xut2r8K+pW262c9o7L6mfkN7k5k6nn4qq5eSHyL66sEQ33WszvZ9F3rqdnhXmStK8XQfo1+o9oK9kwuw58WnUeIVXbTOt4kfQ4yTLS5GTOY9tL2L+zja1xHpF17DpYKy0ug9rHvkzhZd2vCO8G2nbKd2UBjuB9U+/RY1OglWsw3X1M13KWzNAq47CvGsCiqgO03gRkHMNnW5ZggjxClabWWad+H5M1cItptZMZtDsrHTM3mS3NxZjgN4gm17j6K60nULL5drj8S10moU5qtozhgBVn3tFlZpIWxcZLZlrtn7u6DbqNVy7I5yV8ehQT3k8f75kUcNls5ZLirTxrSUVsTgLQlpD7ANq6mjyhfdn+G+7meQvlx0IXWvUTr4ZA1vStNq/wDyR39Vs/5+J6Zs99pFPPZtR/d3/wCY3jPg/h58+KsKtZCW0tjx+u/pvUUeKrxx/Dn5fY2jHggFpBBFwRmCDxBUw86008M6QwCAEAIBfiOMxQ+k67vZbm7z5eahanX0af3nv6Lk4W6muvl7mWxHaWWS4Z+G3p6R8XfRef1PV7rdoeFfX5lZbrZz2jshIVVZyRDkoDhwWxkV4tQiVjmO0cCDbXyUmi11yUl5HWEu15EHfiI37gjSQXAPU29EqY1Gfu/L/eT1uk6hXct3hlx2LzW/iut4/NcFpq8+6WPe/UTR0r5nuOe6OPtHjYqc5xril5lJrtb7OXbB7nclG+LPNzePMfULVWRs28zTSdRTfbZ8zS4LtHuM3ZLvbbuka+BvqFV6nQ90sx2fmehrt23PlZtHK/Jlox0zPvKzXoa487h2tmUxes3hutdvOLgXHXIHO54q209Xa8tbEnQ13StjOHGd35Y8/wAyCMLoz2MESALU7YOrLBtgFgyfUAIBxgO09TRn8CTu8Y3d5h19XhqdLLtXfOvhlfremabWL/ljv6rZ/P7npmz32lU81m1I7B+WZzjJ6O9Xz56qwq1sJbS2PH67+mtRT4qfGvr8vP4G2ikDgHNIcCLggggjmCNVMTzweclFxeJLDO1k1MLi+0crpZYQez7Nxa5o9Ij1XE8iLHL5LzHUtdqYzdfur8PP4lTqtRapOPCEqoyvBACA+LIOSFkycOYspmckL6YFbqbRspFb+y4/Zb7gunt5ep09vP1fzJhSgLT2jOfcVa7s2DvuA6cT4DVdK++Xuo3j3Pgx+IYgyN94gd0gkg6XyzA8yraumU4+Lk9L0m2cn7Ob22Kr5HSZl1weWi6KMYcI97p+lUpKXvf76H1kNkci3hSkTAWWh3SSOgsM3R9WDIIAQAgBACAa4LtNUUecMha3Usd3mH/SdPJdqrrIPwlfrun6XUxzfHjz4fzPdtnK6SemilmYI3yMDi0XsAdDnpcWNs9VdQbcU5cnzLVQrhdKNTbintnkwv2r4e6OSKriuCfwpCOYzYT0PeHkOaruo0KSUmis1Nae7E2E4s2YWPdeNW8+rei8xfp3W8+RU2VOH5DFRzkCAEB8WQFkMnyyA+WWQZnaTG3xP7NndyvvcTf2VY6TTRnHve5LopjJdzMtNVE5k3J4nNWUa0uCWo4Fde+4J5A/JTKa85LDQvtsOKCtLeo4j6LFtSke20OulVtyvQb/AHtlr7w8OPuUT2cs4wei/vKOzv7l+Xn8hDLUFxuTdT1BJYR5OzUysl3SZ9inI0JCxKCfJvVqJweYvA0pMSvk/wB/1UWyjG8S80vVFLw2/P7jFRi5PqAEAIDiWUNF3GyzGLk8I522xrj3SZLslhhxCtihP8Pe3pB/825uvnqdOl1PopWcHleqdRk63LheSP001thYZAZADgrM8QKNo6FtTA+F+QeLX5EZhw8CtLIKcXFmso9yweHYph0tLLuPycM2uGjh7TSqG6l1vtkQJwa2Y9wbGhJ3JLB/A6B30PRVF+mcPFHgg209u64HCiHAEAIAQHwHksmT6hgjlha70mh3iAfisxk48Mym1wZTbHB4mRdpG0McHAWGQcD058VbdOuttt9m3km6Wycp9r3MVJTEtPUL0tdXamW9K7JZFjbtNjkQuUonoKLU1lEr35LmluTJ2YgQNa46A+4rt2sr3dFctBey1aOsbM8EsZJ0BPhmtXhckityk8RWfyNLSNIY0O1sqyxpybR7XSRlGmMZ84JloSAQENRUBgufIc1vCDk9jhqNRCmOZfIUve+VwABcSbNa0Em50AA1KmQgo7I83qNTK1903t9Ee3/ZXsm6ia+Wa3bSho3R/wCtoud2/Ek2v+UKdVX27s8tr9Yr2ox4X1PSGuXYrhXWS2QGN2mpWzt3XDTMHiDzC521RsjiRrKCksM82rKV0TrO8jzVLfRKp4fBBnBxeGO8Gx3Rkx8Hn4O+qqb9L/2h8iHbT5xNEoBFIqqpbG0uebAfr0HMraEJTeIm0YuTwjF43j75Mm91nIan8xVxp9JGG73ZPqoUeeSpgOJdlMwk2aTuu5WOVz5rrqae+t7bm11fdFnogKoCtKddiccQ7zrn2Rmf2812ronZwjeFcpcGPxbEHVDhvZNHotGg+pV/02mNVmxZaWtQlsVhTdFfFgLcRwrezGvArWUcnam51v8AAW0+HPLgHNyBzPBco1vO5Pu1cXXiL3HAoV3Kor1dGALuAIHP4Lnb7jJmg/8AYguVndepPTTsd6NgeWipJwkuT6bptRRPaGE/TgsrmTAQFerqgwczwH1XSutyIeq1caFjl+gqAdI4AXc45AD5KbGONkecvvbzZYz0nYfZ0QESvzkIy5M/L16qbXV27vk8zrdc7/DHaP6nqFBPddSvHEbskArqwgEVZEgM5i2Gh4IIWk4Rmu2RiUVJYZjK2kdGbHTgVTajTup/gQrK3AYYTjhjG7JdzbZcx08FWX6VT3jsyJZSpboWYniLpXbzzlwaNGj+uKkU0xrWEda61FYQlqZFMgjukQb/ABXb2b9DftY8gqDu5OIHIEgKBKCzwRnFZIJqgN1K3jBs2UckWHOfLIC1p3RqeA81baDQ22TXZH4+XzOqlGt5ZpGUq9PHo3geZeLy9DR63xcbHf3K6pZwlCTjJYaJ0ZKSyjg4YAtTJE+ksgEe0ncjGWrgPifktLovt4JvT5JXZ9EZ5jwVBaPSxsUuC5DXOb1HX6rlKqLLCnX217Pdfj9yxJiWXdGfXguSo33JlnVF2eBblOCF0jrNBc4/1cqVGOdkUl16inOxnoWzGzgiG87N51PLoOim11qJ5jV6yV7xwvT7m1o4F0IY8o2WQDiM5ICCoYgFdTCgFNTToBHiWHh4IIWJRUlhmGk9mY2voXRHpz+qp9TpXXuuCHZV27rgUVMnBcoRNUiKOkLtR5Kzp0+N5EmFfmy39xUs7FZ92ZKpuoam9tiJODTLOC4c2a7pDexsGaeZ5heh6N0yq6Lss8nx9zhdOUNkaeKANFgAAOAXrYwjFYSIblklAWxqdsNlX67QrULuW0l/u5J0+odbw+CXfC8vOEoS7ZLDLaMlJZRDIFfdHoSi7Gt3wV2ts8SiivNCHCxFx1VxKCksMiRk4vKM3i2zAN3Qd13s+qfDkqPWdHhNOVWz9PL+C40fVpweLN16+f8AJly5zSWvBBBsQdQvL2VODcWsM9XRqVJJp5RcoaR0rg1guf0HitIwcnhEi7UQqh3SPRtnMAbC3S7jqef7KZCCijzWp1U75ZfHkjWUtOtyMNqaBANaeNAMGMyQH2ZiAoTxIBdUQIBXUUyAUV2HhwsQjWQZebZmzy7M8hwCjw08ISyjnGtJ5JWYVbgpB0B1B0QFOowu6AQ4tF2JbbiD+n/anaSeIsj3LLRJg+LuD2tJJa4htjnqbXCtNPqZKSTezIllSaya5W5CBAFlpOuE/eSZspSjwwst1hbI1CyyDktQCDHsBE7w5p3XWsbC46X6rzXW64OyLXON/wBi86XqZ1xafGTRYBgjYWgAeJ4nqVURiorCJV987pd0v/hp6anWxxG1NAgGUESAYQxoC41iA6e26AqyxICnNCgKM1OgKUtIgK0lKOSARV9Sxps0bxGvIdFaaXpc7Y903hfUh26uMHiO4RMD2hwGqhamh02ODJFVisipEE8IXA6GR2rw90gaYxct3stLg209y7VWKOcmk45FmzmDSGQOlaWtYQc/WdwAty1VvoaXZLv8kQdRPtXb5myV4QAQAgBACAxtVjkrnEXLcyN0ZW6HiqaerscvQnRpikbbZaj/AAWl2bnd4k656fpZU2pm52Nk6qOImnp6VcDoMqenQDGCFAX4YkBciYgJ0AIDh7UBWkjQFSWNAU5moDI47i9yWRHLRzh8G/VXvT+nYxZavyX7srtTqf8ArD5iFXhALlDVBoIdxNwVUdR0M7WrK+fNE3S6hQXbLgKioB0VOtFqG8djJv8AcVYz3C98d9VZabpPnc/gvv8AYi263yh8zsBXkYqKwuCA228s+rJgEAIAQAgFWJ4FHKd4dx/EjQ+I+aiXaSFj7lsztC5x28jV4SW2DW8ABboF5rUaW2l+NfHyLWq6E14WaOkaox1GsEaAvRRoC3HGgJwEB9QAgBARyNQFSYIDH7Z17omsa3ISEtLuRAuG9Ljez/y9VZ9Lrqnb4+VwiJq5TjDw/Ex69MVQIBpDs9UvaHtiJBbvDvMDi3mGl28fcoktdRGXa5fR/rjB2WnsaykRYdgs87S6GMuaDbeu1ovyBcRfyW12rppeJyw/j+xiFM5rMUDMFnMj4xGd+Nu85pLBZvO5NiM+CPV0qCn3bPjkKmbbjjdEFBRPmeGRN3nEE2u0ZDXNxAXS26FUe6bwjSEJTeIndJhssrDJG3eY1waTdosXWsLE39YLWzUV1yUZPd7+ZtGqUllIv/8AiVZ/g/zxf81w/wD0tN/n9H9jp/a2/wCP1X3Fz8PkDYnFhtN/DtYl+mgBuNRqpCvrblHPu8/gcnXJJPHPBbq9namJhfJEQ0akOY63iGuJXKvXUWS7Yy3+P7m8tPZFZaIJcImaInOYQJiBGbtIcXWsLg929xrb9FvHVVSckn7vPPl/vkauqaxlc8EFXSvieWSDdc3UXBtlfUZcV1rsjZFSi8o1lFxeGQg8ls0msM1TwOMKxt7XsY7v77g1vB2fxsLnyVNren0Rg7I+H9Cdp9TY5KL3N7TNVAWQwiagLLQgPqAEAIAQHL9EBSnQGY2uw77xTyRj0rbzPztzautNnZNSNJx7o4PMMIxPesyQ97gT63Q9V6qi/PhlyVFleN0NlJOJ6SKbK1U1m5HCA2rjduGwHoix3vkeXBeYc1nNTeW/caz/AB+5b9v+a4XK/wByJTQy1NDStpnDu7wlAcG7rjo49B3tOY1U32tdGqslcueNs/AjuE7KYqHxHPbNmq6jsiDu0vZb18i9zidelrKE4uvTw7/OWfgsHfKlZLHpgTbO4Y6kq4u3LB2jJA2zr5gNyOXVTtZqI6nTy9nnZrO35keip1WLu88nwUTqTD52T2a+SQbgDgS6waLi35SfDkntY6nVwlXukt/qZUHVRJS5bI5JXf2Ww7zt4THPeN/ScNb3W6jH+/axtj9jXL/ts58/3LkVSyOnw6R5sGSlpPIOa8XPS4C4ShKd18I8tfujopKMK5P1/Zl2jpHQ1FVNO4GnexxBLwQ4E33Q2+oFx5iy4WWRsprrrXjT9DpGLjOUpPwsgpK5jaSjZPYxyDcc7jHI0gxu6WIK3sqk9Ra6+Vvj1T5NYTSqgpcP9fIS7eMtVk8HMYfdcfJWHSpZ0+PRsjaxf8hmKmobG0udp8egU+c1BZZGjFyeEXfs9gdPO+oeO7GNxg4BzszbwFv9y8/1G9ywvUs9NWlueo04VSTC/CEBOgBACAEAID45AUqgIBRWnJAeU7W4EWOdLEMiS57R6pOZcOisdLqc+CXwI1tXmithOJ7/AHHnvcD7X7q+ov7vDLkrrK8bobl5ta5tyube5SO1Zzg5ZfANeRoSPAkXRxT5QTa4PjXEaEjwyWWk+TCeAc4nUk+JusJJcGcsHPJ1JPiSUSS4Qbb5DeNrXNuXBZws5MZDeOl8uSYXIyBcbWubcr5e5Yws5M5fAX4cOSzhcmMkdVUhoLnnIeZ8AtZSjBZNknJ4EDGSVcoa3T9GDmeqqdTqceKXwRNqq8kep7MUbYImxt0Gd+JJ1JVFZY5y7mT4xUVhGpplobDGIICRACAEAIAQAgKk7UAorGIBBXU90B57tHgRiJkiHc1cB6nUdPgrPTanu8MuSLbVjdBhOJb/AHHnvcD7X7q8ov7vC+SvsrxuhopJxBACAEAIAQAgI6idrGlzjYD+rBaykorLMpNvCM84yVUga0eA4NHElVWo1H/aXBNqq8kbzAsJbC0Nbrq48XHmVRW2uyWWWEIqKwjVUUVlzNh1ShAMY0B2gBACAEAIAQEMzUAtqY0ApqoUAmrKbogPP9ocEMJ34x3L5geoforTTanv8MuSJbVjdcEuE4lv91/pcD7X7q7pu7tnyV9leN0M1JOQIAQAgBAcTzBgLnGwC1lJRWWZSbeEZ2WSSpkDWD8reAHM/VVeo1CfilwTK6sbLk2+BYO2Fthm4+k7iT9OiorrnY8ssIQUUaWkgXI3G9NEgGkDEBcaEB9QAgBACAEAIDlwQFSaNALp4kArqYEAorKUEEEXB1B4pwDz7H8FMDt+O+5fzYfp1VrptT37PkiW1du64LOE4l2ndf6Y/m/dXdN3ds+Svsr7d0MlIOQID6gI5pQ0FzjYBYlJRWWZSbeEZypnfUPDWA691vzKq778+J8EyuvGy5NpgGDCFvNxtvO59B0VFdc7H+BYQgoo0tNTribjanhQDKCNAXomICZACAEAIAQAgBACAjkYgKU0aAoTxIBXUwIBRWUoIIIuDkQdCsp43QPPsdwd0Dt5l9wnI8WnkT8CrbTajv2fJDtr7fyLmFYl2nddk8fzdR1VzTd37PkgWV9u64GKkHI5lkDQXONgNSsSaSywk3sjN1lU+oeGsBtfut+Z6/BVl9/du9kiZXXjZcmx2fwQQi5zefSd8h0VFfe7X+BYV1qKNPTU64HQaU8KAYwRIC9DGgLICA+oAQAgBACAEAIAQAgIZGICnNEgF88KAW1FOgE9dRBwIcLg5EHisptPKMNZPPMawl1O67b7hPddxaeR69Vb6fUe0X4kOyvt/Iu4dioc09oQHNFyeBHMdeit6r1JeLkgzqaewsrqx07g1oNr2a0ak8z1UW+/u3fB3rrx+ZrtnMCEQ3nZvOp9noFR6i92PC4J9dfavxNTTU6jHUaU8CAYwxIC7FGgLTWoDpACAEAIAQAgBACAEAIAKAgkjQFSaJAUJoEAuqKZAKMQw4PaWuFwciCsxk4vKMNJ7M85xrBXwPAALmuNmHjf2T1VvTqFZHflESdbizUbNbO9kN94vIf5RyHXqoOo1HtHhcHeuvt3fJrKelUU6jOCnQF+GFAXYokBaa2yA6QAgBACAEAIAQAgBACAEAIDl6AryICnMgKUyAoToBfUajxCyjDLMKwZL8KAuwoC7EgLcaAlQAgBACAEAIAQH//Z"/>
          <p:cNvSpPr>
            <a:spLocks noChangeAspect="1" noChangeArrowheads="1"/>
          </p:cNvSpPr>
          <p:nvPr/>
        </p:nvSpPr>
        <p:spPr bwMode="auto">
          <a:xfrm>
            <a:off x="155575" y="-1104900"/>
            <a:ext cx="2238375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5" name="AutoShape 4" descr="data:image/jpeg;base64,/9j/4AAQSkZJRgABAQAAAQABAAD/2wCEAAkGBxQSEhQUEBQWFBUUFBQUFRUVFxQVFhQWFRUWFxYVFBYYHCggGBslGxQUITEhJSkrLjAuFx8zODMsNygtLiwBCgoKDg0OGhAQGy8mICQsLC8vLy8sLCwsMjQsLCwsLCwvLCwsLCwsLCwsLCwsLCwsLCwsLCwsLCwsNCwsLCwsLP/AABEIAMEAvAMBEQACEQEDEQH/xAAcAAACAwEBAQEAAAAAAAAAAAAABQMEBgIHAQj/xABAEAABAwIDBQQHBgMIAwAAAAABAAIDBBEFITEGEkFRYRMicYEyQlKRscHRBxQjcqHhM6LwFSRTYoKS0vEWQ2P/xAAbAQEAAgMBAQAAAAAAAAAAAAAABAUBAgMGB//EADURAAICAQMCAwYFBAIDAQAAAAABAgMRBCExBRIiQVETMoGRodFhcbHB4QYUUvAjQjM08RX/2gAMAwEAAhEDEQA/APcUAIAQAgBACAEAIAQHxzgBc5AcSsSkorLMpN7IUVuPsZlH3z7mjz4qj1fXqKtqvE/p8/sTqenzlvPZfURz4vK5198ttoG5D3cfNedu6vqrJqfdjHkuP5+JZQ0dUVjGRlRbR8JW/wCpvzCtdJ/UL92+PxX2Il3TvOt/BjymqWyC7HA+HDxHBeko1FV8e6uSZWWVzreJLBMuxoCAEAIAQAgBACAEAIAQAgBACAEAIAQHMkgaLuIAHE5LSc4wj3SeEZjFyeEJq3aFrcohvHmcm/Uqh1f9QVV+Gldz9fL+foWFPTpS3m8fqIKuufL6br9NAPJeZ1Wuv1LzZL4eXyLSqiFXuorqIdQQAgO4pC03aSDzGS6V2zrl3QeH+BiUVJYaHNFtE4ZSjeHMZH3aH9Ff6X+obIbXLK9Vs/s/oV1vToveDwPqWtZIO44HpxHkvTafWU6hZrln9fkVllM634kWFJOQIAQAgBACAEAIAQAgBACAEAIBFtbj/wBzjY/d3g9+5f2TYkG3HQqDr77aa81pZ/EkaaqNksSMu3GhUm/abx9k5EeDV4jWWamyXddl/p8C9phXBYgjtQjqCAEAIAQEc07Wem5rfzED4raMJS91ZDaXJzDVxvNmPa48g4E+5bSrnHlMwpJ8E7XEG4NiOIyK1jKUXmLwzLSawxvhm0ThLHDJZxkJDfaFgSSemS9R0nqeptsVc916+f8AJV6vSVxi5x2NUvUFSCAEAIAQAgBACAEAIAQAgKOI4vFAPxHZ+yM3Hy4KLqNZTR7739PM42Xwr95nnm2ePOq4zE1jWt3g5pN3PBbxyIAuLjzVJd1P2/h7dvqcKupShPuS2MhBgdSTkzd4hxcB+4UKeroS5yemodlke5xa/M2eFRSMjaJnbzxqfgL8VS3yhKbcFhE+CaW5bXE2BACAz202OGEiOPJxFy7kDpbqrHRaRWrvlwcbbe3ZGFq8UuSXOLjxOpV9Xp8LCWDhGu23eKbIocSzFiQeHA+S2lRtuYsqtq3kjcQ7VfhjuXfbW/dPXn5Kjl07x87fU7q7YTUW1rqep7ZrRLIGuHevutJy4cs8hZXeirVHiS/L7m9OilrHh7R83+yPT9nftIpaizZv7u/k89w+EmQ99lcV6uEtnsRtX/T+pp8Va71+HPy+2TZtN8xmCpRRNY2Z9QAgBACAEAIAQAgKGI4vFD6bu97Izd7uHmomp11On997+nmcbdRCv3mZXE9p5ZLiP8NvTNx8Tw8l5/U9Xut2r8K+pW262c9o7L6mfkN7k5k6nn4qq5eSHyL66sEQ33WszvZ9F3rqdnhXmStK8XQfo1+o9oK9kwuw58WnUeIVXbTOt4kfQ4yTLS5GTOY9tL2L+zja1xHpF17DpYKy0ug9rHvkzhZd2vCO8G2nbKd2UBjuB9U+/RY1OglWsw3X1M13KWzNAq47CvGsCiqgO03gRkHMNnW5ZggjxClabWWad+H5M1cItptZMZtDsrHTM3mS3NxZjgN4gm17j6K60nULL5drj8S10moU5qtozhgBVn3tFlZpIWxcZLZlrtn7u6DbqNVy7I5yV8ehQT3k8f75kUcNls5ZLirTxrSUVsTgLQlpD7ANq6mjyhfdn+G+7meQvlx0IXWvUTr4ZA1vStNq/wDyR39Vs/5+J6Zs99pFPPZtR/d3/wCY3jPg/h58+KsKtZCW0tjx+u/pvUUeKrxx/Dn5fY2jHggFpBBFwRmCDxBUw86008M6QwCAEAIBfiOMxQ+k67vZbm7z5eahanX0af3nv6Lk4W6muvl7mWxHaWWS4Z+G3p6R8XfRef1PV7rdoeFfX5lZbrZz2jshIVVZyRDkoDhwWxkV4tQiVjmO0cCDbXyUmi11yUl5HWEu15EHfiI37gjSQXAPU29EqY1Gfu/L/eT1uk6hXct3hlx2LzW/iut4/NcFpq8+6WPe/UTR0r5nuOe6OPtHjYqc5xril5lJrtb7OXbB7nclG+LPNzePMfULVWRs28zTSdRTfbZ8zS4LtHuM3ZLvbbuka+BvqFV6nQ90sx2fmehrt23PlZtHK/Jlox0zPvKzXoa487h2tmUxes3hutdvOLgXHXIHO54q209Xa8tbEnQ13StjOHGd35Y8/wAyCMLoz2MESALU7YOrLBtgFgyfUAIBxgO09TRn8CTu8Y3d5h19XhqdLLtXfOvhlfremabWL/ljv6rZ/P7npmz32lU81m1I7B+WZzjJ6O9Xz56qwq1sJbS2PH67+mtRT4qfGvr8vP4G2ikDgHNIcCLggggjmCNVMTzweclFxeJLDO1k1MLi+0crpZYQez7Nxa5o9Ij1XE8iLHL5LzHUtdqYzdfur8PP4lTqtRapOPCEqoyvBACA+LIOSFkycOYspmckL6YFbqbRspFb+y4/Zb7gunt5ep09vP1fzJhSgLT2jOfcVa7s2DvuA6cT4DVdK++Xuo3j3Pgx+IYgyN94gd0gkg6XyzA8yraumU4+Lk9L0m2cn7Ob22Kr5HSZl1weWi6KMYcI97p+lUpKXvf76H1kNkci3hSkTAWWh3SSOgsM3R9WDIIAQAgBACAa4LtNUUecMha3Usd3mH/SdPJdqrrIPwlfrun6XUxzfHjz4fzPdtnK6SemilmYI3yMDi0XsAdDnpcWNs9VdQbcU5cnzLVQrhdKNTbintnkwv2r4e6OSKriuCfwpCOYzYT0PeHkOaruo0KSUmis1Nae7E2E4s2YWPdeNW8+rei8xfp3W8+RU2VOH5DFRzkCAEB8WQFkMnyyA+WWQZnaTG3xP7NndyvvcTf2VY6TTRnHve5LopjJdzMtNVE5k3J4nNWUa0uCWo4Fde+4J5A/JTKa85LDQvtsOKCtLeo4j6LFtSke20OulVtyvQb/AHtlr7w8OPuUT2cs4wei/vKOzv7l+Xn8hDLUFxuTdT1BJYR5OzUysl3SZ9inI0JCxKCfJvVqJweYvA0pMSvk/wB/1UWyjG8S80vVFLw2/P7jFRi5PqAEAIDiWUNF3GyzGLk8I522xrj3SZLslhhxCtihP8Pe3pB/825uvnqdOl1PopWcHleqdRk63LheSP001thYZAZADgrM8QKNo6FtTA+F+QeLX5EZhw8CtLIKcXFmso9yweHYph0tLLuPycM2uGjh7TSqG6l1vtkQJwa2Y9wbGhJ3JLB/A6B30PRVF+mcPFHgg209u64HCiHAEAIAQHwHksmT6hgjlha70mh3iAfisxk48Mym1wZTbHB4mRdpG0McHAWGQcD058VbdOuttt9m3km6Wycp9r3MVJTEtPUL0tdXamW9K7JZFjbtNjkQuUonoKLU1lEr35LmluTJ2YgQNa46A+4rt2sr3dFctBey1aOsbM8EsZJ0BPhmtXhckityk8RWfyNLSNIY0O1sqyxpybR7XSRlGmMZ84JloSAQENRUBgufIc1vCDk9jhqNRCmOZfIUve+VwABcSbNa0Em50AA1KmQgo7I83qNTK1903t9Ee3/ZXsm6ia+Wa3bSho3R/wCtoud2/Ek2v+UKdVX27s8tr9Yr2ox4X1PSGuXYrhXWS2QGN2mpWzt3XDTMHiDzC521RsjiRrKCksM82rKV0TrO8jzVLfRKp4fBBnBxeGO8Gx3Rkx8Hn4O+qqb9L/2h8iHbT5xNEoBFIqqpbG0uebAfr0HMraEJTeIm0YuTwjF43j75Mm91nIan8xVxp9JGG73ZPqoUeeSpgOJdlMwk2aTuu5WOVz5rrqae+t7bm11fdFnogKoCtKddiccQ7zrn2Rmf2812ronZwjeFcpcGPxbEHVDhvZNHotGg+pV/02mNVmxZaWtQlsVhTdFfFgLcRwrezGvArWUcnam51v8AAW0+HPLgHNyBzPBco1vO5Pu1cXXiL3HAoV3Kor1dGALuAIHP4Lnb7jJmg/8AYguVndepPTTsd6NgeWipJwkuT6bptRRPaGE/TgsrmTAQFerqgwczwH1XSutyIeq1caFjl+gqAdI4AXc45AD5KbGONkecvvbzZYz0nYfZ0QESvzkIy5M/L16qbXV27vk8zrdc7/DHaP6nqFBPddSvHEbskArqwgEVZEgM5i2Gh4IIWk4Rmu2RiUVJYZjK2kdGbHTgVTajTup/gQrK3AYYTjhjG7JdzbZcx08FWX6VT3jsyJZSpboWYniLpXbzzlwaNGj+uKkU0xrWEda61FYQlqZFMgjukQb/ABXb2b9DftY8gqDu5OIHIEgKBKCzwRnFZIJqgN1K3jBs2UckWHOfLIC1p3RqeA81baDQ22TXZH4+XzOqlGt5ZpGUq9PHo3geZeLy9DR63xcbHf3K6pZwlCTjJYaJ0ZKSyjg4YAtTJE+ksgEe0ncjGWrgPifktLovt4JvT5JXZ9EZ5jwVBaPSxsUuC5DXOb1HX6rlKqLLCnX217Pdfj9yxJiWXdGfXguSo33JlnVF2eBblOCF0jrNBc4/1cqVGOdkUl16inOxnoWzGzgiG87N51PLoOim11qJ5jV6yV7xwvT7m1o4F0IY8o2WQDiM5ICCoYgFdTCgFNTToBHiWHh4IIWJRUlhmGk9mY2voXRHpz+qp9TpXXuuCHZV27rgUVMnBcoRNUiKOkLtR5Kzp0+N5EmFfmy39xUs7FZ92ZKpuoam9tiJODTLOC4c2a7pDexsGaeZ5heh6N0yq6Lss8nx9zhdOUNkaeKANFgAAOAXrYwjFYSIblklAWxqdsNlX67QrULuW0l/u5J0+odbw+CXfC8vOEoS7ZLDLaMlJZRDIFfdHoSi7Gt3wV2ts8SiivNCHCxFx1VxKCksMiRk4vKM3i2zAN3Qd13s+qfDkqPWdHhNOVWz9PL+C40fVpweLN16+f8AJly5zSWvBBBsQdQvL2VODcWsM9XRqVJJp5RcoaR0rg1guf0HitIwcnhEi7UQqh3SPRtnMAbC3S7jqef7KZCCijzWp1U75ZfHkjWUtOtyMNqaBANaeNAMGMyQH2ZiAoTxIBdUQIBXUUyAUV2HhwsQjWQZebZmzy7M8hwCjw08ISyjnGtJ5JWYVbgpB0B1B0QFOowu6AQ4tF2JbbiD+n/anaSeIsj3LLRJg+LuD2tJJa4htjnqbXCtNPqZKSTezIllSaya5W5CBAFlpOuE/eSZspSjwwst1hbI1CyyDktQCDHsBE7w5p3XWsbC46X6rzXW64OyLXON/wBi86XqZ1xafGTRYBgjYWgAeJ4nqVURiorCJV987pd0v/hp6anWxxG1NAgGUESAYQxoC41iA6e26AqyxICnNCgKM1OgKUtIgK0lKOSARV9Sxps0bxGvIdFaaXpc7Y903hfUh26uMHiO4RMD2hwGqhamh02ODJFVisipEE8IXA6GR2rw90gaYxct3stLg209y7VWKOcmk45FmzmDSGQOlaWtYQc/WdwAty1VvoaXZLv8kQdRPtXb5myV4QAQAgBACAxtVjkrnEXLcyN0ZW6HiqaerscvQnRpikbbZaj/AAWl2bnd4k656fpZU2pm52Nk6qOImnp6VcDoMqenQDGCFAX4YkBciYgJ0AIDh7UBWkjQFSWNAU5moDI47i9yWRHLRzh8G/VXvT+nYxZavyX7srtTqf8ArD5iFXhALlDVBoIdxNwVUdR0M7WrK+fNE3S6hQXbLgKioB0VOtFqG8djJv8AcVYz3C98d9VZabpPnc/gvv8AYi263yh8zsBXkYqKwuCA228s+rJgEAIAQAgFWJ4FHKd4dx/EjQ+I+aiXaSFj7lsztC5x28jV4SW2DW8ABboF5rUaW2l+NfHyLWq6E14WaOkaox1GsEaAvRRoC3HGgJwEB9QAgBARyNQFSYIDH7Z17omsa3ISEtLuRAuG9Ljez/y9VZ9Lrqnb4+VwiJq5TjDw/Ex69MVQIBpDs9UvaHtiJBbvDvMDi3mGl28fcoktdRGXa5fR/rjB2WnsaykRYdgs87S6GMuaDbeu1ovyBcRfyW12rppeJyw/j+xiFM5rMUDMFnMj4xGd+Nu85pLBZvO5NiM+CPV0qCn3bPjkKmbbjjdEFBRPmeGRN3nEE2u0ZDXNxAXS26FUe6bwjSEJTeIndJhssrDJG3eY1waTdosXWsLE39YLWzUV1yUZPd7+ZtGqUllIv/8AiVZ/g/zxf81w/wD0tN/n9H9jp/a2/wCP1X3Fz8PkDYnFhtN/DtYl+mgBuNRqpCvrblHPu8/gcnXJJPHPBbq9namJhfJEQ0akOY63iGuJXKvXUWS7Yy3+P7m8tPZFZaIJcImaInOYQJiBGbtIcXWsLg929xrb9FvHVVSckn7vPPl/vkauqaxlc8EFXSvieWSDdc3UXBtlfUZcV1rsjZFSi8o1lFxeGQg8ls0msM1TwOMKxt7XsY7v77g1vB2fxsLnyVNren0Rg7I+H9Cdp9TY5KL3N7TNVAWQwiagLLQgPqAEAIAQHL9EBSnQGY2uw77xTyRj0rbzPztzautNnZNSNJx7o4PMMIxPesyQ97gT63Q9V6qi/PhlyVFleN0NlJOJ6SKbK1U1m5HCA2rjduGwHoix3vkeXBeYc1nNTeW/caz/AB+5b9v+a4XK/wByJTQy1NDStpnDu7wlAcG7rjo49B3tOY1U32tdGqslcueNs/AjuE7KYqHxHPbNmq6jsiDu0vZb18i9zidelrKE4uvTw7/OWfgsHfKlZLHpgTbO4Y6kq4u3LB2jJA2zr5gNyOXVTtZqI6nTy9nnZrO35keip1WLu88nwUTqTD52T2a+SQbgDgS6waLi35SfDkntY6nVwlXukt/qZUHVRJS5bI5JXf2Ww7zt4THPeN/ScNb3W6jH+/axtj9jXL/ts58/3LkVSyOnw6R5sGSlpPIOa8XPS4C4ShKd18I8tfujopKMK5P1/Zl2jpHQ1FVNO4GnexxBLwQ4E33Q2+oFx5iy4WWRsprrrXjT9DpGLjOUpPwsgpK5jaSjZPYxyDcc7jHI0gxu6WIK3sqk9Ra6+Vvj1T5NYTSqgpcP9fIS7eMtVk8HMYfdcfJWHSpZ0+PRsjaxf8hmKmobG0udp8egU+c1BZZGjFyeEXfs9gdPO+oeO7GNxg4BzszbwFv9y8/1G9ywvUs9NWlueo04VSTC/CEBOgBACAEAID45AUqgIBRWnJAeU7W4EWOdLEMiS57R6pOZcOisdLqc+CXwI1tXmithOJ7/AHHnvcD7X7q+ov7vDLkrrK8bobl5ta5tyube5SO1Zzg5ZfANeRoSPAkXRxT5QTa4PjXEaEjwyWWk+TCeAc4nUk+JusJJcGcsHPJ1JPiSUSS4Qbb5DeNrXNuXBZws5MZDeOl8uSYXIyBcbWubcr5e5Yws5M5fAX4cOSzhcmMkdVUhoLnnIeZ8AtZSjBZNknJ4EDGSVcoa3T9GDmeqqdTqceKXwRNqq8kep7MUbYImxt0Gd+JJ1JVFZY5y7mT4xUVhGpplobDGIICRACAEAIAQAgKk7UAorGIBBXU90B57tHgRiJkiHc1cB6nUdPgrPTanu8MuSLbVjdBhOJb/AHHnvcD7X7q8ov7vC+SvsrxuhopJxBACAEAIAQAgI6idrGlzjYD+rBaykorLMpNvCM84yVUga0eA4NHElVWo1H/aXBNqq8kbzAsJbC0Nbrq48XHmVRW2uyWWWEIqKwjVUUVlzNh1ShAMY0B2gBACAEAIAQEMzUAtqY0ApqoUAmrKbogPP9ocEMJ34x3L5geoforTTanv8MuSJbVjdcEuE4lv91/pcD7X7q7pu7tnyV9leN0M1JOQIAQAgBAcTzBgLnGwC1lJRWWZSbeEZ2WSSpkDWD8reAHM/VVeo1CfilwTK6sbLk2+BYO2Fthm4+k7iT9OiorrnY8ssIQUUaWkgXI3G9NEgGkDEBcaEB9QAgBACAEAIDlwQFSaNALp4kArqYEAorKUEEEXB1B4pwDz7H8FMDt+O+5fzYfp1VrptT37PkiW1du64LOE4l2ndf6Y/m/dXdN3ds+Svsr7d0MlIOQID6gI5pQ0FzjYBYlJRWWZSbeEZypnfUPDWA691vzKq778+J8EyuvGy5NpgGDCFvNxtvO59B0VFdc7H+BYQgoo0tNTribjanhQDKCNAXomICZACAEAIAQAgBACAjkYgKU0aAoTxIBXUwIBRWUoIIIuDkQdCsp43QPPsdwd0Dt5l9wnI8WnkT8CrbTajv2fJDtr7fyLmFYl2nddk8fzdR1VzTd37PkgWV9u64GKkHI5lkDQXONgNSsSaSywk3sjN1lU+oeGsBtfut+Z6/BVl9/du9kiZXXjZcmx2fwQQi5zefSd8h0VFfe7X+BYV1qKNPTU64HQaU8KAYwRIC9DGgLICA+oAQAgBACAEAIAQAgIZGICnNEgF88KAW1FOgE9dRBwIcLg5EHisptPKMNZPPMawl1O67b7hPddxaeR69Vb6fUe0X4kOyvt/Iu4dioc09oQHNFyeBHMdeit6r1JeLkgzqaewsrqx07g1oNr2a0ak8z1UW+/u3fB3rrx+ZrtnMCEQ3nZvOp9noFR6i92PC4J9dfavxNTTU6jHUaU8CAYwxIC7FGgLTWoDpACAEAIAQAgBACAEAIAKAgkjQFSaJAUJoEAuqKZAKMQw4PaWuFwciCsxk4vKMNJ7M85xrBXwPAALmuNmHjf2T1VvTqFZHflESdbizUbNbO9kN94vIf5RyHXqoOo1HtHhcHeuvt3fJrKelUU6jOCnQF+GFAXYokBaa2yA6QAgBACAEAIAQAgBACAEAIDl6AryICnMgKUyAoToBfUajxCyjDLMKwZL8KAuwoC7EgLcaAlQAgBACAEAIAQH//Z"/>
          <p:cNvSpPr>
            <a:spLocks noChangeAspect="1" noChangeArrowheads="1"/>
          </p:cNvSpPr>
          <p:nvPr/>
        </p:nvSpPr>
        <p:spPr bwMode="auto">
          <a:xfrm>
            <a:off x="307975" y="-952500"/>
            <a:ext cx="2238375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6410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482602" y="111304"/>
            <a:ext cx="8277225" cy="797416"/>
          </a:xfrm>
        </p:spPr>
        <p:txBody>
          <a:bodyPr/>
          <a:lstStyle/>
          <a:p>
            <a:r>
              <a:rPr lang="en-US" altLang="zh-TW" sz="3200" dirty="0" smtClean="0"/>
              <a:t>What is Overfitting</a:t>
            </a:r>
            <a:endParaRPr lang="en-US" altLang="zh-TW" sz="3200" dirty="0">
              <a:solidFill>
                <a:schemeClr val="bg2"/>
              </a:solidFill>
            </a:endParaRPr>
          </a:p>
        </p:txBody>
      </p:sp>
      <p:cxnSp>
        <p:nvCxnSpPr>
          <p:cNvPr id="11" name="直線單箭頭接點 10"/>
          <p:cNvCxnSpPr/>
          <p:nvPr/>
        </p:nvCxnSpPr>
        <p:spPr bwMode="auto">
          <a:xfrm>
            <a:off x="1403648" y="2060848"/>
            <a:ext cx="1296144" cy="720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628800"/>
            <a:ext cx="3690929" cy="2772528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628800"/>
            <a:ext cx="3692845" cy="2772528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539552" y="4797152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bg2"/>
                </a:solidFill>
              </a:rPr>
              <a:t>        Good Compromise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(SVM algorithm gamma=0.1)</a:t>
            </a:r>
            <a:endParaRPr lang="zh-TW" altLang="en-US" dirty="0">
              <a:solidFill>
                <a:schemeClr val="bg2"/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5364088" y="4797152"/>
            <a:ext cx="3404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bg2"/>
                </a:solidFill>
              </a:rPr>
              <a:t>               </a:t>
            </a:r>
            <a:r>
              <a:rPr lang="en-US" altLang="zh-TW" dirty="0" smtClean="0">
                <a:solidFill>
                  <a:srgbClr val="FF0000"/>
                </a:solidFill>
              </a:rPr>
              <a:t>Overfitting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(SVM algorithm gamma=100)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5909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482602" y="111304"/>
            <a:ext cx="8277225" cy="797416"/>
          </a:xfrm>
        </p:spPr>
        <p:txBody>
          <a:bodyPr/>
          <a:lstStyle/>
          <a:p>
            <a:r>
              <a:rPr lang="en-US" altLang="zh-TW" sz="3200" dirty="0" smtClean="0"/>
              <a:t>Analyze Overfitting By </a:t>
            </a:r>
            <a:r>
              <a:rPr lang="en-US" altLang="zh-TW" sz="3200" dirty="0" err="1" smtClean="0"/>
              <a:t>TensorBoard</a:t>
            </a:r>
            <a:endParaRPr lang="en-US" altLang="zh-TW" sz="3200" dirty="0">
              <a:solidFill>
                <a:schemeClr val="bg2"/>
              </a:solidFill>
            </a:endParaRPr>
          </a:p>
        </p:txBody>
      </p:sp>
      <p:cxnSp>
        <p:nvCxnSpPr>
          <p:cNvPr id="11" name="直線單箭頭接點 10"/>
          <p:cNvCxnSpPr/>
          <p:nvPr/>
        </p:nvCxnSpPr>
        <p:spPr bwMode="auto">
          <a:xfrm>
            <a:off x="1403648" y="2060848"/>
            <a:ext cx="1296144" cy="720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" y="875581"/>
            <a:ext cx="9144000" cy="4457700"/>
          </a:xfrm>
          <a:prstGeom prst="rect">
            <a:avLst/>
          </a:prstGeom>
        </p:spPr>
      </p:pic>
      <p:sp>
        <p:nvSpPr>
          <p:cNvPr id="15" name="文字方塊 14"/>
          <p:cNvSpPr txBox="1"/>
          <p:nvPr/>
        </p:nvSpPr>
        <p:spPr>
          <a:xfrm>
            <a:off x="2675036" y="5366420"/>
            <a:ext cx="58574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bg2"/>
                </a:solidFill>
              </a:rPr>
              <a:t>Train data accuracy:0.96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Test data accuracy: 0.94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accuracy gap: </a:t>
            </a:r>
            <a:r>
              <a:rPr lang="en-US" altLang="zh-TW" dirty="0" smtClean="0">
                <a:solidFill>
                  <a:srgbClr val="FF0000"/>
                </a:solidFill>
              </a:rPr>
              <a:t>0.02 </a:t>
            </a:r>
            <a:r>
              <a:rPr lang="en-US" altLang="zh-TW" dirty="0" smtClean="0">
                <a:solidFill>
                  <a:schemeClr val="bg2"/>
                </a:solidFill>
              </a:rPr>
              <a:t>(gap </a:t>
            </a:r>
            <a:r>
              <a:rPr lang="zh-TW" altLang="en-US" dirty="0" smtClean="0">
                <a:solidFill>
                  <a:schemeClr val="bg2"/>
                </a:solidFill>
              </a:rPr>
              <a:t>越大表示</a:t>
            </a:r>
            <a:r>
              <a:rPr lang="en-US" altLang="zh-TW" dirty="0" smtClean="0">
                <a:solidFill>
                  <a:schemeClr val="bg2"/>
                </a:solidFill>
              </a:rPr>
              <a:t>overfitting </a:t>
            </a:r>
            <a:r>
              <a:rPr lang="zh-TW" altLang="en-US" dirty="0" smtClean="0">
                <a:solidFill>
                  <a:schemeClr val="bg2"/>
                </a:solidFill>
              </a:rPr>
              <a:t>越大</a:t>
            </a:r>
            <a:r>
              <a:rPr lang="en-US" altLang="zh-TW" dirty="0" smtClean="0">
                <a:solidFill>
                  <a:schemeClr val="bg2"/>
                </a:solidFill>
              </a:rPr>
              <a:t>)</a:t>
            </a:r>
            <a:endParaRPr lang="zh-TW" alt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0002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 sz="quarter"/>
          </p:nvPr>
        </p:nvSpPr>
        <p:spPr>
          <a:xfrm>
            <a:off x="899592" y="1476910"/>
            <a:ext cx="7804150" cy="1944439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 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TensorBoard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logs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615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 descr="data:image/jpeg;base64,/9j/4AAQSkZJRgABAQAAAQABAAD/2wCEAAkGBxQSEhQUEBQWFBUUFBQUFRUVFxQVFhQWFRUWFxYVFBYYHCggGBslGxQUITEhJSkrLjAuFx8zODMsNygtLiwBCgoKDg0OGhAQGy8mICQsLC8vLy8sLCwsMjQsLCwsLCwvLCwsLCwsLCwsLCwsLCwsLCwsLCwsLCwsNCwsLCwsLP/AABEIAMEAvAMBEQACEQEDEQH/xAAcAAACAwEBAQEAAAAAAAAAAAAABQMEBgIHAQj/xABAEAABAwIDBQQHBgMIAwAAAAABAAIDBBEFITEGEkFRYRMicYEyQlKRscHRBxQjcqHhM6LwFSRTYoKS0vEWQ2P/xAAbAQEAAgMBAQAAAAAAAAAAAAAABAUBAgMGB//EADURAAICAQMCAwYFBAIDAQAAAAABAgMRBCExBRIiQVETMoGRodFhcbHB4QYUUvAjQjM08RX/2gAMAwEAAhEDEQA/APcUAIAQAgBACAEAIAQHxzgBc5AcSsSkorLMpN7IUVuPsZlH3z7mjz4qj1fXqKtqvE/p8/sTqenzlvPZfURz4vK5198ttoG5D3cfNedu6vqrJqfdjHkuP5+JZQ0dUVjGRlRbR8JW/wCpvzCtdJ/UL92+PxX2Il3TvOt/BjymqWyC7HA+HDxHBeko1FV8e6uSZWWVzreJLBMuxoCAEAIAQAgBACAEAIAQAgBACAEAIAQHMkgaLuIAHE5LSc4wj3SeEZjFyeEJq3aFrcohvHmcm/Uqh1f9QVV+Gldz9fL+foWFPTpS3m8fqIKuufL6br9NAPJeZ1Wuv1LzZL4eXyLSqiFXuorqIdQQAgO4pC03aSDzGS6V2zrl3QeH+BiUVJYaHNFtE4ZSjeHMZH3aH9Ff6X+obIbXLK9Vs/s/oV1vToveDwPqWtZIO44HpxHkvTafWU6hZrln9fkVllM634kWFJOQIAQAgBACAEAIAQAgBACAEAIBFtbj/wBzjY/d3g9+5f2TYkG3HQqDr77aa81pZ/EkaaqNksSMu3GhUm/abx9k5EeDV4jWWamyXddl/p8C9phXBYgjtQjqCAEAIAQEc07Wem5rfzED4raMJS91ZDaXJzDVxvNmPa48g4E+5bSrnHlMwpJ8E7XEG4NiOIyK1jKUXmLwzLSawxvhm0ThLHDJZxkJDfaFgSSemS9R0nqeptsVc916+f8AJV6vSVxi5x2NUvUFSCAEAIAQAgBACAEAIAQAgKOI4vFAPxHZ+yM3Hy4KLqNZTR7739PM42Xwr95nnm2ePOq4zE1jWt3g5pN3PBbxyIAuLjzVJd1P2/h7dvqcKupShPuS2MhBgdSTkzd4hxcB+4UKeroS5yemodlke5xa/M2eFRSMjaJnbzxqfgL8VS3yhKbcFhE+CaW5bXE2BACAz202OGEiOPJxFy7kDpbqrHRaRWrvlwcbbe3ZGFq8UuSXOLjxOpV9Xp8LCWDhGu23eKbIocSzFiQeHA+S2lRtuYsqtq3kjcQ7VfhjuXfbW/dPXn5Kjl07x87fU7q7YTUW1rqep7ZrRLIGuHevutJy4cs8hZXeirVHiS/L7m9OilrHh7R83+yPT9nftIpaizZv7u/k89w+EmQ99lcV6uEtnsRtX/T+pp8Va71+HPy+2TZtN8xmCpRRNY2Z9QAgBACAEAIAQAgKGI4vFD6bu97Izd7uHmomp11On997+nmcbdRCv3mZXE9p5ZLiP8NvTNx8Tw8l5/U9Xut2r8K+pW262c9o7L6mfkN7k5k6nn4qq5eSHyL66sEQ33WszvZ9F3rqdnhXmStK8XQfo1+o9oK9kwuw58WnUeIVXbTOt4kfQ4yTLS5GTOY9tL2L+zja1xHpF17DpYKy0ug9rHvkzhZd2vCO8G2nbKd2UBjuB9U+/RY1OglWsw3X1M13KWzNAq47CvGsCiqgO03gRkHMNnW5ZggjxClabWWad+H5M1cItptZMZtDsrHTM3mS3NxZjgN4gm17j6K60nULL5drj8S10moU5qtozhgBVn3tFlZpIWxcZLZlrtn7u6DbqNVy7I5yV8ehQT3k8f75kUcNls5ZLirTxrSUVsTgLQlpD7ANq6mjyhfdn+G+7meQvlx0IXWvUTr4ZA1vStNq/wDyR39Vs/5+J6Zs99pFPPZtR/d3/wCY3jPg/h58+KsKtZCW0tjx+u/pvUUeKrxx/Dn5fY2jHggFpBBFwRmCDxBUw86008M6QwCAEAIBfiOMxQ+k67vZbm7z5eahanX0af3nv6Lk4W6muvl7mWxHaWWS4Z+G3p6R8XfRef1PV7rdoeFfX5lZbrZz2jshIVVZyRDkoDhwWxkV4tQiVjmO0cCDbXyUmi11yUl5HWEu15EHfiI37gjSQXAPU29EqY1Gfu/L/eT1uk6hXct3hlx2LzW/iut4/NcFpq8+6WPe/UTR0r5nuOe6OPtHjYqc5xril5lJrtb7OXbB7nclG+LPNzePMfULVWRs28zTSdRTfbZ8zS4LtHuM3ZLvbbuka+BvqFV6nQ90sx2fmehrt23PlZtHK/Jlox0zPvKzXoa487h2tmUxes3hutdvOLgXHXIHO54q209Xa8tbEnQ13StjOHGd35Y8/wAyCMLoz2MESALU7YOrLBtgFgyfUAIBxgO09TRn8CTu8Y3d5h19XhqdLLtXfOvhlfremabWL/ljv6rZ/P7npmz32lU81m1I7B+WZzjJ6O9Xz56qwq1sJbS2PH67+mtRT4qfGvr8vP4G2ikDgHNIcCLggggjmCNVMTzweclFxeJLDO1k1MLi+0crpZYQez7Nxa5o9Ij1XE8iLHL5LzHUtdqYzdfur8PP4lTqtRapOPCEqoyvBACA+LIOSFkycOYspmckL6YFbqbRspFb+y4/Zb7gunt5ep09vP1fzJhSgLT2jOfcVa7s2DvuA6cT4DVdK++Xuo3j3Pgx+IYgyN94gd0gkg6XyzA8yraumU4+Lk9L0m2cn7Ob22Kr5HSZl1weWi6KMYcI97p+lUpKXvf76H1kNkci3hSkTAWWh3SSOgsM3R9WDIIAQAgBACAa4LtNUUecMha3Usd3mH/SdPJdqrrIPwlfrun6XUxzfHjz4fzPdtnK6SemilmYI3yMDi0XsAdDnpcWNs9VdQbcU5cnzLVQrhdKNTbintnkwv2r4e6OSKriuCfwpCOYzYT0PeHkOaruo0KSUmis1Nae7E2E4s2YWPdeNW8+rei8xfp3W8+RU2VOH5DFRzkCAEB8WQFkMnyyA+WWQZnaTG3xP7NndyvvcTf2VY6TTRnHve5LopjJdzMtNVE5k3J4nNWUa0uCWo4Fde+4J5A/JTKa85LDQvtsOKCtLeo4j6LFtSke20OulVtyvQb/AHtlr7w8OPuUT2cs4wei/vKOzv7l+Xn8hDLUFxuTdT1BJYR5OzUysl3SZ9inI0JCxKCfJvVqJweYvA0pMSvk/wB/1UWyjG8S80vVFLw2/P7jFRi5PqAEAIDiWUNF3GyzGLk8I522xrj3SZLslhhxCtihP8Pe3pB/825uvnqdOl1PopWcHleqdRk63LheSP001thYZAZADgrM8QKNo6FtTA+F+QeLX5EZhw8CtLIKcXFmso9yweHYph0tLLuPycM2uGjh7TSqG6l1vtkQJwa2Y9wbGhJ3JLB/A6B30PRVF+mcPFHgg209u64HCiHAEAIAQHwHksmT6hgjlha70mh3iAfisxk48Mym1wZTbHB4mRdpG0McHAWGQcD058VbdOuttt9m3km6Wycp9r3MVJTEtPUL0tdXamW9K7JZFjbtNjkQuUonoKLU1lEr35LmluTJ2YgQNa46A+4rt2sr3dFctBey1aOsbM8EsZJ0BPhmtXhckityk8RWfyNLSNIY0O1sqyxpybR7XSRlGmMZ84JloSAQENRUBgufIc1vCDk9jhqNRCmOZfIUve+VwABcSbNa0Em50AA1KmQgo7I83qNTK1903t9Ee3/ZXsm6ia+Wa3bSho3R/wCtoud2/Ek2v+UKdVX27s8tr9Yr2ox4X1PSGuXYrhXWS2QGN2mpWzt3XDTMHiDzC521RsjiRrKCksM82rKV0TrO8jzVLfRKp4fBBnBxeGO8Gx3Rkx8Hn4O+qqb9L/2h8iHbT5xNEoBFIqqpbG0uebAfr0HMraEJTeIm0YuTwjF43j75Mm91nIan8xVxp9JGG73ZPqoUeeSpgOJdlMwk2aTuu5WOVz5rrqae+t7bm11fdFnogKoCtKddiccQ7zrn2Rmf2812ronZwjeFcpcGPxbEHVDhvZNHotGg+pV/02mNVmxZaWtQlsVhTdFfFgLcRwrezGvArWUcnam51v8AAW0+HPLgHNyBzPBco1vO5Pu1cXXiL3HAoV3Kor1dGALuAIHP4Lnb7jJmg/8AYguVndepPTTsd6NgeWipJwkuT6bptRRPaGE/TgsrmTAQFerqgwczwH1XSutyIeq1caFjl+gqAdI4AXc45AD5KbGONkecvvbzZYz0nYfZ0QESvzkIy5M/L16qbXV27vk8zrdc7/DHaP6nqFBPddSvHEbskArqwgEVZEgM5i2Gh4IIWk4Rmu2RiUVJYZjK2kdGbHTgVTajTup/gQrK3AYYTjhjG7JdzbZcx08FWX6VT3jsyJZSpboWYniLpXbzzlwaNGj+uKkU0xrWEda61FYQlqZFMgjukQb/ABXb2b9DftY8gqDu5OIHIEgKBKCzwRnFZIJqgN1K3jBs2UckWHOfLIC1p3RqeA81baDQ22TXZH4+XzOqlGt5ZpGUq9PHo3geZeLy9DR63xcbHf3K6pZwlCTjJYaJ0ZKSyjg4YAtTJE+ksgEe0ncjGWrgPifktLovt4JvT5JXZ9EZ5jwVBaPSxsUuC5DXOb1HX6rlKqLLCnX217Pdfj9yxJiWXdGfXguSo33JlnVF2eBblOCF0jrNBc4/1cqVGOdkUl16inOxnoWzGzgiG87N51PLoOim11qJ5jV6yV7xwvT7m1o4F0IY8o2WQDiM5ICCoYgFdTCgFNTToBHiWHh4IIWJRUlhmGk9mY2voXRHpz+qp9TpXXuuCHZV27rgUVMnBcoRNUiKOkLtR5Kzp0+N5EmFfmy39xUs7FZ92ZKpuoam9tiJODTLOC4c2a7pDexsGaeZ5heh6N0yq6Lss8nx9zhdOUNkaeKANFgAAOAXrYwjFYSIblklAWxqdsNlX67QrULuW0l/u5J0+odbw+CXfC8vOEoS7ZLDLaMlJZRDIFfdHoSi7Gt3wV2ts8SiivNCHCxFx1VxKCksMiRk4vKM3i2zAN3Qd13s+qfDkqPWdHhNOVWz9PL+C40fVpweLN16+f8AJly5zSWvBBBsQdQvL2VODcWsM9XRqVJJp5RcoaR0rg1guf0HitIwcnhEi7UQqh3SPRtnMAbC3S7jqef7KZCCijzWp1U75ZfHkjWUtOtyMNqaBANaeNAMGMyQH2ZiAoTxIBdUQIBXUUyAUV2HhwsQjWQZebZmzy7M8hwCjw08ISyjnGtJ5JWYVbgpB0B1B0QFOowu6AQ4tF2JbbiD+n/anaSeIsj3LLRJg+LuD2tJJa4htjnqbXCtNPqZKSTezIllSaya5W5CBAFlpOuE/eSZspSjwwst1hbI1CyyDktQCDHsBE7w5p3XWsbC46X6rzXW64OyLXON/wBi86XqZ1xafGTRYBgjYWgAeJ4nqVURiorCJV987pd0v/hp6anWxxG1NAgGUESAYQxoC41iA6e26AqyxICnNCgKM1OgKUtIgK0lKOSARV9Sxps0bxGvIdFaaXpc7Y903hfUh26uMHiO4RMD2hwGqhamh02ODJFVisipEE8IXA6GR2rw90gaYxct3stLg209y7VWKOcmk45FmzmDSGQOlaWtYQc/WdwAty1VvoaXZLv8kQdRPtXb5myV4QAQAgBACAxtVjkrnEXLcyN0ZW6HiqaerscvQnRpikbbZaj/AAWl2bnd4k656fpZU2pm52Nk6qOImnp6VcDoMqenQDGCFAX4YkBciYgJ0AIDh7UBWkjQFSWNAU5moDI47i9yWRHLRzh8G/VXvT+nYxZavyX7srtTqf8ArD5iFXhALlDVBoIdxNwVUdR0M7WrK+fNE3S6hQXbLgKioB0VOtFqG8djJv8AcVYz3C98d9VZabpPnc/gvv8AYi263yh8zsBXkYqKwuCA228s+rJgEAIAQAgFWJ4FHKd4dx/EjQ+I+aiXaSFj7lsztC5x28jV4SW2DW8ABboF5rUaW2l+NfHyLWq6E14WaOkaox1GsEaAvRRoC3HGgJwEB9QAgBARyNQFSYIDH7Z17omsa3ISEtLuRAuG9Ljez/y9VZ9Lrqnb4+VwiJq5TjDw/Ex69MVQIBpDs9UvaHtiJBbvDvMDi3mGl28fcoktdRGXa5fR/rjB2WnsaykRYdgs87S6GMuaDbeu1ovyBcRfyW12rppeJyw/j+xiFM5rMUDMFnMj4xGd+Nu85pLBZvO5NiM+CPV0qCn3bPjkKmbbjjdEFBRPmeGRN3nEE2u0ZDXNxAXS26FUe6bwjSEJTeIndJhssrDJG3eY1waTdosXWsLE39YLWzUV1yUZPd7+ZtGqUllIv/8AiVZ/g/zxf81w/wD0tN/n9H9jp/a2/wCP1X3Fz8PkDYnFhtN/DtYl+mgBuNRqpCvrblHPu8/gcnXJJPHPBbq9namJhfJEQ0akOY63iGuJXKvXUWS7Yy3+P7m8tPZFZaIJcImaInOYQJiBGbtIcXWsLg929xrb9FvHVVSckn7vPPl/vkauqaxlc8EFXSvieWSDdc3UXBtlfUZcV1rsjZFSi8o1lFxeGQg8ls0msM1TwOMKxt7XsY7v77g1vB2fxsLnyVNren0Rg7I+H9Cdp9TY5KL3N7TNVAWQwiagLLQgPqAEAIAQHL9EBSnQGY2uw77xTyRj0rbzPztzautNnZNSNJx7o4PMMIxPesyQ97gT63Q9V6qi/PhlyVFleN0NlJOJ6SKbK1U1m5HCA2rjduGwHoix3vkeXBeYc1nNTeW/caz/AB+5b9v+a4XK/wByJTQy1NDStpnDu7wlAcG7rjo49B3tOY1U32tdGqslcueNs/AjuE7KYqHxHPbNmq6jsiDu0vZb18i9zidelrKE4uvTw7/OWfgsHfKlZLHpgTbO4Y6kq4u3LB2jJA2zr5gNyOXVTtZqI6nTy9nnZrO35keip1WLu88nwUTqTD52T2a+SQbgDgS6waLi35SfDkntY6nVwlXukt/qZUHVRJS5bI5JXf2Ww7zt4THPeN/ScNb3W6jH+/axtj9jXL/ts58/3LkVSyOnw6R5sGSlpPIOa8XPS4C4ShKd18I8tfujopKMK5P1/Zl2jpHQ1FVNO4GnexxBLwQ4E33Q2+oFx5iy4WWRsprrrXjT9DpGLjOUpPwsgpK5jaSjZPYxyDcc7jHI0gxu6WIK3sqk9Ra6+Vvj1T5NYTSqgpcP9fIS7eMtVk8HMYfdcfJWHSpZ0+PRsjaxf8hmKmobG0udp8egU+c1BZZGjFyeEXfs9gdPO+oeO7GNxg4BzszbwFv9y8/1G9ywvUs9NWlueo04VSTC/CEBOgBACAEAID45AUqgIBRWnJAeU7W4EWOdLEMiS57R6pOZcOisdLqc+CXwI1tXmithOJ7/AHHnvcD7X7q+ov7vDLkrrK8bobl5ta5tyube5SO1Zzg5ZfANeRoSPAkXRxT5QTa4PjXEaEjwyWWk+TCeAc4nUk+JusJJcGcsHPJ1JPiSUSS4Qbb5DeNrXNuXBZws5MZDeOl8uSYXIyBcbWubcr5e5Yws5M5fAX4cOSzhcmMkdVUhoLnnIeZ8AtZSjBZNknJ4EDGSVcoa3T9GDmeqqdTqceKXwRNqq8kep7MUbYImxt0Gd+JJ1JVFZY5y7mT4xUVhGpplobDGIICRACAEAIAQAgKk7UAorGIBBXU90B57tHgRiJkiHc1cB6nUdPgrPTanu8MuSLbVjdBhOJb/AHHnvcD7X7q8ov7vC+SvsrxuhopJxBACAEAIAQAgI6idrGlzjYD+rBaykorLMpNvCM84yVUga0eA4NHElVWo1H/aXBNqq8kbzAsJbC0Nbrq48XHmVRW2uyWWWEIqKwjVUUVlzNh1ShAMY0B2gBACAEAIAQEMzUAtqY0ApqoUAmrKbogPP9ocEMJ34x3L5geoforTTanv8MuSJbVjdcEuE4lv91/pcD7X7q7pu7tnyV9leN0M1JOQIAQAgBAcTzBgLnGwC1lJRWWZSbeEZ2WSSpkDWD8reAHM/VVeo1CfilwTK6sbLk2+BYO2Fthm4+k7iT9OiorrnY8ssIQUUaWkgXI3G9NEgGkDEBcaEB9QAgBACAEAIDlwQFSaNALp4kArqYEAorKUEEEXB1B4pwDz7H8FMDt+O+5fzYfp1VrptT37PkiW1du64LOE4l2ndf6Y/m/dXdN3ds+Svsr7d0MlIOQID6gI5pQ0FzjYBYlJRWWZSbeEZypnfUPDWA691vzKq778+J8EyuvGy5NpgGDCFvNxtvO59B0VFdc7H+BYQgoo0tNTribjanhQDKCNAXomICZACAEAIAQAgBACAjkYgKU0aAoTxIBXUwIBRWUoIIIuDkQdCsp43QPPsdwd0Dt5l9wnI8WnkT8CrbTajv2fJDtr7fyLmFYl2nddk8fzdR1VzTd37PkgWV9u64GKkHI5lkDQXONgNSsSaSywk3sjN1lU+oeGsBtfut+Z6/BVl9/du9kiZXXjZcmx2fwQQi5zefSd8h0VFfe7X+BYV1qKNPTU64HQaU8KAYwRIC9DGgLICA+oAQAgBACAEAIAQAgIZGICnNEgF88KAW1FOgE9dRBwIcLg5EHisptPKMNZPPMawl1O67b7hPddxaeR69Vb6fUe0X4kOyvt/Iu4dioc09oQHNFyeBHMdeit6r1JeLkgzqaewsrqx07g1oNr2a0ak8z1UW+/u3fB3rrx+ZrtnMCEQ3nZvOp9noFR6i92PC4J9dfavxNTTU6jHUaU8CAYwxIC7FGgLTWoDpACAEAIAQAgBACAEAIAKAgkjQFSaJAUJoEAuqKZAKMQw4PaWuFwciCsxk4vKMNJ7M85xrBXwPAALmuNmHjf2T1VvTqFZHflESdbizUbNbO9kN94vIf5RyHXqoOo1HtHhcHeuvt3fJrKelUU6jOCnQF+GFAXYokBaa2yA6QAgBACAEAIAQAgBACAEAIDl6AryICnMgKUyAoToBfUajxCyjDLMKwZL8KAuwoC7EgLcaAlQAgBACAEAIAQH//Z"/>
          <p:cNvSpPr>
            <a:spLocks noChangeAspect="1" noChangeArrowheads="1"/>
          </p:cNvSpPr>
          <p:nvPr/>
        </p:nvSpPr>
        <p:spPr bwMode="auto">
          <a:xfrm>
            <a:off x="307975" y="-952500"/>
            <a:ext cx="2238375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Build </a:t>
            </a:r>
            <a:r>
              <a:rPr lang="en-US" altLang="zh-TW" dirty="0" err="1" smtClean="0"/>
              <a:t>TensorFlow</a:t>
            </a:r>
            <a:r>
              <a:rPr lang="en-US" altLang="zh-TW" dirty="0" smtClean="0"/>
              <a:t> Graph</a:t>
            </a:r>
            <a:endParaRPr lang="zh-TW" altLang="en-US" dirty="0"/>
          </a:p>
        </p:txBody>
      </p:sp>
      <p:grpSp>
        <p:nvGrpSpPr>
          <p:cNvPr id="81" name="群組 80"/>
          <p:cNvGrpSpPr/>
          <p:nvPr/>
        </p:nvGrpSpPr>
        <p:grpSpPr>
          <a:xfrm>
            <a:off x="729922" y="1308314"/>
            <a:ext cx="3897476" cy="1420031"/>
            <a:chOff x="307059" y="2434809"/>
            <a:chExt cx="3897476" cy="1420031"/>
          </a:xfrm>
        </p:grpSpPr>
        <p:sp>
          <p:nvSpPr>
            <p:cNvPr id="55" name="左大括弧 54"/>
            <p:cNvSpPr/>
            <p:nvPr/>
          </p:nvSpPr>
          <p:spPr bwMode="auto">
            <a:xfrm>
              <a:off x="2731872" y="3057998"/>
              <a:ext cx="216334" cy="796842"/>
            </a:xfrm>
            <a:prstGeom prst="leftBrace">
              <a:avLst>
                <a:gd name="adj1" fmla="val 76516"/>
                <a:gd name="adj2" fmla="val 50000"/>
              </a:avLst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762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Garamond" pitchFamily="18" charset="0"/>
                <a:ea typeface="新細明體" pitchFamily="18" charset="-120"/>
              </a:endParaRPr>
            </a:p>
          </p:txBody>
        </p:sp>
        <p:sp>
          <p:nvSpPr>
            <p:cNvPr id="56" name="矩形 55"/>
            <p:cNvSpPr/>
            <p:nvPr/>
          </p:nvSpPr>
          <p:spPr bwMode="auto">
            <a:xfrm>
              <a:off x="3091912" y="3057998"/>
              <a:ext cx="1056606" cy="724834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新細明體" pitchFamily="18" charset="-120"/>
              </a:endParaRPr>
            </a:p>
          </p:txBody>
        </p:sp>
        <p:sp>
          <p:nvSpPr>
            <p:cNvPr id="57" name="文字方塊 56"/>
            <p:cNvSpPr txBox="1"/>
            <p:nvPr/>
          </p:nvSpPr>
          <p:spPr>
            <a:xfrm>
              <a:off x="2299824" y="3237513"/>
              <a:ext cx="6298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>
                  <a:solidFill>
                    <a:srgbClr val="FF0000"/>
                  </a:solidFill>
                </a:rPr>
                <a:t>150 </a:t>
              </a:r>
              <a:endParaRPr lang="zh-TW" altLang="en-US" dirty="0">
                <a:solidFill>
                  <a:srgbClr val="FF0000"/>
                </a:solidFill>
              </a:endParaRPr>
            </a:p>
          </p:txBody>
        </p:sp>
        <p:grpSp>
          <p:nvGrpSpPr>
            <p:cNvPr id="58" name="群組 57"/>
            <p:cNvGrpSpPr/>
            <p:nvPr/>
          </p:nvGrpSpPr>
          <p:grpSpPr>
            <a:xfrm rot="5400000">
              <a:off x="3439201" y="2292665"/>
              <a:ext cx="362025" cy="1168642"/>
              <a:chOff x="1892574" y="2348880"/>
              <a:chExt cx="362025" cy="796842"/>
            </a:xfrm>
          </p:grpSpPr>
          <p:sp>
            <p:nvSpPr>
              <p:cNvPr id="59" name="左大括弧 58"/>
              <p:cNvSpPr/>
              <p:nvPr/>
            </p:nvSpPr>
            <p:spPr bwMode="auto">
              <a:xfrm>
                <a:off x="1892574" y="2348880"/>
                <a:ext cx="216334" cy="796842"/>
              </a:xfrm>
              <a:prstGeom prst="leftBrace">
                <a:avLst>
                  <a:gd name="adj1" fmla="val 76516"/>
                  <a:gd name="adj2" fmla="val 50000"/>
                </a:avLst>
              </a:pr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 w="762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1800" b="0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Garamond" pitchFamily="18" charset="0"/>
                  <a:ea typeface="新細明體" pitchFamily="18" charset="-120"/>
                </a:endParaRPr>
              </a:p>
            </p:txBody>
          </p:sp>
          <p:sp>
            <p:nvSpPr>
              <p:cNvPr id="60" name="矩形 59"/>
              <p:cNvSpPr/>
              <p:nvPr/>
            </p:nvSpPr>
            <p:spPr bwMode="auto">
              <a:xfrm>
                <a:off x="2195736" y="2384884"/>
                <a:ext cx="58863" cy="72483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新細明體" pitchFamily="18" charset="-120"/>
                </a:endParaRPr>
              </a:p>
            </p:txBody>
          </p:sp>
        </p:grpSp>
        <p:sp>
          <p:nvSpPr>
            <p:cNvPr id="61" name="文字方塊 60"/>
            <p:cNvSpPr txBox="1"/>
            <p:nvPr/>
          </p:nvSpPr>
          <p:spPr>
            <a:xfrm>
              <a:off x="3344307" y="2434809"/>
              <a:ext cx="5518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>
                  <a:solidFill>
                    <a:srgbClr val="FF0000"/>
                  </a:solidFill>
                </a:rPr>
                <a:t>  3 </a:t>
              </a:r>
              <a:endParaRPr lang="zh-TW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62" name="文字方塊 61"/>
            <p:cNvSpPr txBox="1"/>
            <p:nvPr/>
          </p:nvSpPr>
          <p:spPr>
            <a:xfrm>
              <a:off x="3431572" y="3271753"/>
              <a:ext cx="408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>
                  <a:solidFill>
                    <a:srgbClr val="0070C0"/>
                  </a:solidFill>
                </a:rPr>
                <a:t>y</a:t>
              </a:r>
              <a:endParaRPr lang="zh-TW" altLang="en-US" dirty="0">
                <a:solidFill>
                  <a:srgbClr val="0070C0"/>
                </a:solidFill>
              </a:endParaRPr>
            </a:p>
          </p:txBody>
        </p:sp>
        <p:sp>
          <p:nvSpPr>
            <p:cNvPr id="63" name="文字方塊 62"/>
            <p:cNvSpPr txBox="1"/>
            <p:nvPr/>
          </p:nvSpPr>
          <p:spPr>
            <a:xfrm>
              <a:off x="307059" y="3226718"/>
              <a:ext cx="15286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err="1" smtClean="0">
                  <a:solidFill>
                    <a:schemeClr val="bg2"/>
                  </a:solidFill>
                </a:rPr>
                <a:t>softmax</a:t>
              </a:r>
              <a:r>
                <a:rPr lang="en-US" altLang="zh-TW" dirty="0" smtClean="0">
                  <a:solidFill>
                    <a:schemeClr val="bg2"/>
                  </a:solidFill>
                </a:rPr>
                <a:t>(</a:t>
              </a:r>
              <a:r>
                <a:rPr lang="en-US" altLang="zh-TW" dirty="0" smtClean="0">
                  <a:solidFill>
                    <a:srgbClr val="0070C0"/>
                  </a:solidFill>
                </a:rPr>
                <a:t>out</a:t>
              </a:r>
              <a:r>
                <a:rPr lang="en-US" altLang="zh-TW" dirty="0" smtClean="0">
                  <a:solidFill>
                    <a:schemeClr val="bg2"/>
                  </a:solidFill>
                </a:rPr>
                <a:t>)</a:t>
              </a:r>
              <a:endParaRPr lang="zh-TW" altLang="en-US" dirty="0">
                <a:solidFill>
                  <a:schemeClr val="bg2"/>
                </a:solidFill>
              </a:endParaRPr>
            </a:p>
          </p:txBody>
        </p:sp>
        <p:sp>
          <p:nvSpPr>
            <p:cNvPr id="69" name="向右箭號 68"/>
            <p:cNvSpPr/>
            <p:nvPr/>
          </p:nvSpPr>
          <p:spPr bwMode="auto">
            <a:xfrm>
              <a:off x="1913448" y="3349172"/>
              <a:ext cx="398765" cy="146014"/>
            </a:xfrm>
            <a:prstGeom prst="rightArrow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1800" b="0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/>
                <a:latin typeface="Garamond" pitchFamily="18" charset="0"/>
                <a:ea typeface="新細明體" pitchFamily="18" charset="-120"/>
              </a:endParaRPr>
            </a:p>
          </p:txBody>
        </p:sp>
      </p:grpSp>
      <p:sp>
        <p:nvSpPr>
          <p:cNvPr id="82" name="文字方塊 81"/>
          <p:cNvSpPr txBox="1"/>
          <p:nvPr/>
        </p:nvSpPr>
        <p:spPr>
          <a:xfrm>
            <a:off x="653077" y="1006535"/>
            <a:ext cx="3390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>
                <a:solidFill>
                  <a:schemeClr val="bg2"/>
                </a:solidFill>
              </a:rPr>
              <a:t>y</a:t>
            </a:r>
            <a:r>
              <a:rPr lang="en-US" altLang="zh-TW" smtClean="0">
                <a:solidFill>
                  <a:schemeClr val="bg2"/>
                </a:solidFill>
              </a:rPr>
              <a:t>: </a:t>
            </a:r>
            <a:r>
              <a:rPr lang="zh-TW" altLang="en-US" dirty="0">
                <a:solidFill>
                  <a:schemeClr val="bg2"/>
                </a:solidFill>
              </a:rPr>
              <a:t>預測</a:t>
            </a:r>
            <a:r>
              <a:rPr lang="zh-TW" altLang="en-US" dirty="0" smtClean="0">
                <a:solidFill>
                  <a:schemeClr val="bg2"/>
                </a:solidFill>
              </a:rPr>
              <a:t>的 </a:t>
            </a:r>
            <a:r>
              <a:rPr lang="en-US" altLang="zh-TW" dirty="0" smtClean="0">
                <a:solidFill>
                  <a:schemeClr val="bg2"/>
                </a:solidFill>
              </a:rPr>
              <a:t>labels</a:t>
            </a:r>
            <a:endParaRPr lang="zh-TW" altLang="en-US" dirty="0">
              <a:solidFill>
                <a:schemeClr val="bg2"/>
              </a:solidFill>
            </a:endParaRPr>
          </a:p>
        </p:txBody>
      </p:sp>
      <p:sp>
        <p:nvSpPr>
          <p:cNvPr id="83" name="文字方塊 82"/>
          <p:cNvSpPr txBox="1"/>
          <p:nvPr/>
        </p:nvSpPr>
        <p:spPr>
          <a:xfrm>
            <a:off x="837293" y="3541658"/>
            <a:ext cx="6800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0070C0"/>
                </a:solidFill>
              </a:rPr>
              <a:t>y</a:t>
            </a:r>
            <a:r>
              <a:rPr lang="en-US" altLang="zh-TW" dirty="0" smtClean="0">
                <a:solidFill>
                  <a:schemeClr val="bg2"/>
                </a:solidFill>
              </a:rPr>
              <a:t>   = </a:t>
            </a:r>
            <a:r>
              <a:rPr lang="en-US" altLang="zh-TW" dirty="0" err="1" smtClean="0">
                <a:solidFill>
                  <a:schemeClr val="bg2"/>
                </a:solidFill>
              </a:rPr>
              <a:t>tf.nn.softmax</a:t>
            </a:r>
            <a:r>
              <a:rPr lang="en-US" altLang="zh-TW" dirty="0" smtClean="0">
                <a:solidFill>
                  <a:schemeClr val="bg2"/>
                </a:solidFill>
              </a:rPr>
              <a:t>(</a:t>
            </a:r>
            <a:r>
              <a:rPr lang="en-US" altLang="zh-TW" dirty="0" smtClean="0">
                <a:solidFill>
                  <a:srgbClr val="0070C0"/>
                </a:solidFill>
              </a:rPr>
              <a:t>out</a:t>
            </a:r>
            <a:r>
              <a:rPr lang="en-US" altLang="zh-TW" dirty="0" smtClean="0">
                <a:solidFill>
                  <a:schemeClr val="bg2"/>
                </a:solidFill>
              </a:rPr>
              <a:t>)</a:t>
            </a:r>
          </a:p>
          <a:p>
            <a:r>
              <a:rPr lang="en-US" altLang="zh-TW" dirty="0">
                <a:solidFill>
                  <a:srgbClr val="0070C0"/>
                </a:solidFill>
              </a:rPr>
              <a:t>y_ </a:t>
            </a:r>
            <a:r>
              <a:rPr lang="en-US" altLang="zh-TW" dirty="0">
                <a:solidFill>
                  <a:schemeClr val="bg2"/>
                </a:solidFill>
              </a:rPr>
              <a:t>= </a:t>
            </a:r>
            <a:r>
              <a:rPr lang="en-US" altLang="zh-TW" dirty="0" err="1">
                <a:solidFill>
                  <a:schemeClr val="bg2"/>
                </a:solidFill>
              </a:rPr>
              <a:t>tf.placeholder</a:t>
            </a:r>
            <a:r>
              <a:rPr lang="en-US" altLang="zh-TW" dirty="0">
                <a:solidFill>
                  <a:schemeClr val="bg2"/>
                </a:solidFill>
              </a:rPr>
              <a:t>(tf.float32, [None, 3</a:t>
            </a:r>
            <a:r>
              <a:rPr lang="en-US" altLang="zh-TW" dirty="0" smtClean="0">
                <a:solidFill>
                  <a:schemeClr val="bg2"/>
                </a:solidFill>
              </a:rPr>
              <a:t>])</a:t>
            </a:r>
          </a:p>
        </p:txBody>
      </p:sp>
      <p:sp>
        <p:nvSpPr>
          <p:cNvPr id="64" name="文字方塊 63"/>
          <p:cNvSpPr txBox="1"/>
          <p:nvPr/>
        </p:nvSpPr>
        <p:spPr>
          <a:xfrm>
            <a:off x="715454" y="3172326"/>
            <a:ext cx="6808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 err="1" smtClean="0">
                <a:solidFill>
                  <a:schemeClr val="bg2"/>
                </a:solidFill>
              </a:rPr>
              <a:t>TensorFlow</a:t>
            </a:r>
            <a:r>
              <a:rPr lang="en-US" altLang="zh-TW" dirty="0" smtClean="0">
                <a:solidFill>
                  <a:schemeClr val="bg2"/>
                </a:solidFill>
              </a:rPr>
              <a:t> graph for  “y“, “y_”</a:t>
            </a:r>
            <a:endParaRPr lang="zh-TW" altLang="en-US" dirty="0">
              <a:solidFill>
                <a:schemeClr val="bg2"/>
              </a:solidFill>
            </a:endParaRPr>
          </a:p>
        </p:txBody>
      </p:sp>
      <p:sp>
        <p:nvSpPr>
          <p:cNvPr id="65" name="左大括弧 64"/>
          <p:cNvSpPr/>
          <p:nvPr/>
        </p:nvSpPr>
        <p:spPr bwMode="auto">
          <a:xfrm>
            <a:off x="6473713" y="1967290"/>
            <a:ext cx="216334" cy="796842"/>
          </a:xfrm>
          <a:prstGeom prst="leftBrace">
            <a:avLst>
              <a:gd name="adj1" fmla="val 76516"/>
              <a:gd name="adj2" fmla="val 50000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  <a:ea typeface="新細明體" pitchFamily="18" charset="-120"/>
            </a:endParaRPr>
          </a:p>
        </p:txBody>
      </p:sp>
      <p:sp>
        <p:nvSpPr>
          <p:cNvPr id="66" name="矩形 65"/>
          <p:cNvSpPr/>
          <p:nvPr/>
        </p:nvSpPr>
        <p:spPr bwMode="auto">
          <a:xfrm>
            <a:off x="6833753" y="1967290"/>
            <a:ext cx="1056606" cy="724834"/>
          </a:xfrm>
          <a:prstGeom prst="rect">
            <a:avLst/>
          </a:prstGeom>
          <a:solidFill>
            <a:schemeClr val="tx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ea typeface="新細明體" pitchFamily="18" charset="-120"/>
            </a:endParaRPr>
          </a:p>
        </p:txBody>
      </p:sp>
      <p:sp>
        <p:nvSpPr>
          <p:cNvPr id="67" name="文字方塊 66"/>
          <p:cNvSpPr txBox="1"/>
          <p:nvPr/>
        </p:nvSpPr>
        <p:spPr>
          <a:xfrm>
            <a:off x="6041665" y="2146805"/>
            <a:ext cx="629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150 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70" name="左大括弧 69"/>
          <p:cNvSpPr/>
          <p:nvPr/>
        </p:nvSpPr>
        <p:spPr bwMode="auto">
          <a:xfrm rot="5400000">
            <a:off x="7253888" y="1129112"/>
            <a:ext cx="216334" cy="1168642"/>
          </a:xfrm>
          <a:prstGeom prst="leftBrace">
            <a:avLst>
              <a:gd name="adj1" fmla="val 76516"/>
              <a:gd name="adj2" fmla="val 50000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  <a:ea typeface="新細明體" pitchFamily="18" charset="-120"/>
            </a:endParaRPr>
          </a:p>
        </p:txBody>
      </p:sp>
      <p:sp>
        <p:nvSpPr>
          <p:cNvPr id="72" name="文字方塊 71"/>
          <p:cNvSpPr txBox="1"/>
          <p:nvPr/>
        </p:nvSpPr>
        <p:spPr>
          <a:xfrm>
            <a:off x="7086148" y="1344101"/>
            <a:ext cx="551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  3 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73" name="文字方塊 72"/>
          <p:cNvSpPr txBox="1"/>
          <p:nvPr/>
        </p:nvSpPr>
        <p:spPr>
          <a:xfrm>
            <a:off x="7157788" y="2134896"/>
            <a:ext cx="480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0070C0"/>
                </a:solidFill>
              </a:rPr>
              <a:t>y</a:t>
            </a:r>
            <a:r>
              <a:rPr lang="en-US" altLang="zh-TW" dirty="0" smtClean="0">
                <a:solidFill>
                  <a:srgbClr val="0070C0"/>
                </a:solidFill>
              </a:rPr>
              <a:t>_</a:t>
            </a:r>
            <a:endParaRPr lang="zh-TW" altLang="en-US" dirty="0">
              <a:solidFill>
                <a:srgbClr val="0070C0"/>
              </a:solidFill>
            </a:endParaRPr>
          </a:p>
        </p:txBody>
      </p:sp>
      <p:sp>
        <p:nvSpPr>
          <p:cNvPr id="75" name="文字方塊 74"/>
          <p:cNvSpPr txBox="1"/>
          <p:nvPr/>
        </p:nvSpPr>
        <p:spPr>
          <a:xfrm>
            <a:off x="5462786" y="1032665"/>
            <a:ext cx="3429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 smtClean="0">
                <a:solidFill>
                  <a:schemeClr val="bg2"/>
                </a:solidFill>
              </a:rPr>
              <a:t>y_ : </a:t>
            </a:r>
            <a:r>
              <a:rPr lang="zh-TW" altLang="en-US" dirty="0" smtClean="0">
                <a:solidFill>
                  <a:schemeClr val="bg2"/>
                </a:solidFill>
              </a:rPr>
              <a:t>正確分類的 </a:t>
            </a:r>
            <a:r>
              <a:rPr lang="en-US" altLang="zh-TW" dirty="0" err="1" smtClean="0">
                <a:solidFill>
                  <a:schemeClr val="bg2"/>
                </a:solidFill>
              </a:rPr>
              <a:t>lables</a:t>
            </a:r>
            <a:endParaRPr lang="zh-TW" altLang="en-US" dirty="0">
              <a:solidFill>
                <a:schemeClr val="bg2"/>
              </a:solidFill>
            </a:endParaRPr>
          </a:p>
        </p:txBody>
      </p:sp>
      <p:sp>
        <p:nvSpPr>
          <p:cNvPr id="76" name="文字方塊 75"/>
          <p:cNvSpPr txBox="1"/>
          <p:nvPr/>
        </p:nvSpPr>
        <p:spPr>
          <a:xfrm>
            <a:off x="715454" y="4437112"/>
            <a:ext cx="68006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 err="1" smtClean="0">
                <a:solidFill>
                  <a:schemeClr val="bg2"/>
                </a:solidFill>
              </a:rPr>
              <a:t>TensorFlow</a:t>
            </a:r>
            <a:r>
              <a:rPr lang="en-US" altLang="zh-TW" dirty="0" smtClean="0">
                <a:solidFill>
                  <a:schemeClr val="bg2"/>
                </a:solidFill>
              </a:rPr>
              <a:t> graph for accuracy</a:t>
            </a:r>
            <a:endParaRPr lang="en-US" altLang="zh-TW" dirty="0">
              <a:solidFill>
                <a:schemeClr val="bg2"/>
              </a:solidFill>
            </a:endParaRPr>
          </a:p>
          <a:p>
            <a:r>
              <a:rPr lang="en-US" altLang="zh-TW" dirty="0" err="1">
                <a:solidFill>
                  <a:srgbClr val="0070C0"/>
                </a:solidFill>
              </a:rPr>
              <a:t>correct_prediction</a:t>
            </a:r>
            <a:r>
              <a:rPr lang="en-US" altLang="zh-TW" dirty="0">
                <a:solidFill>
                  <a:srgbClr val="0070C0"/>
                </a:solidFill>
              </a:rPr>
              <a:t> </a:t>
            </a:r>
            <a:r>
              <a:rPr lang="en-US" altLang="zh-TW" dirty="0">
                <a:solidFill>
                  <a:schemeClr val="bg2"/>
                </a:solidFill>
              </a:rPr>
              <a:t>= </a:t>
            </a:r>
            <a:r>
              <a:rPr lang="en-US" altLang="zh-TW" dirty="0" err="1">
                <a:solidFill>
                  <a:schemeClr val="bg2"/>
                </a:solidFill>
              </a:rPr>
              <a:t>tf.equal</a:t>
            </a:r>
            <a:r>
              <a:rPr lang="en-US" altLang="zh-TW" dirty="0">
                <a:solidFill>
                  <a:schemeClr val="bg2"/>
                </a:solidFill>
              </a:rPr>
              <a:t>(</a:t>
            </a:r>
            <a:r>
              <a:rPr lang="en-US" altLang="zh-TW" dirty="0" err="1">
                <a:solidFill>
                  <a:schemeClr val="bg2"/>
                </a:solidFill>
              </a:rPr>
              <a:t>tf.argmax</a:t>
            </a:r>
            <a:r>
              <a:rPr lang="en-US" altLang="zh-TW" dirty="0">
                <a:solidFill>
                  <a:schemeClr val="bg2"/>
                </a:solidFill>
              </a:rPr>
              <a:t>(</a:t>
            </a:r>
            <a:r>
              <a:rPr lang="en-US" altLang="zh-TW" dirty="0">
                <a:solidFill>
                  <a:srgbClr val="0070C0"/>
                </a:solidFill>
              </a:rPr>
              <a:t>y</a:t>
            </a:r>
            <a:r>
              <a:rPr lang="en-US" altLang="zh-TW" dirty="0">
                <a:solidFill>
                  <a:schemeClr val="bg2"/>
                </a:solidFill>
              </a:rPr>
              <a:t>,1), </a:t>
            </a:r>
            <a:r>
              <a:rPr lang="en-US" altLang="zh-TW" dirty="0" err="1">
                <a:solidFill>
                  <a:schemeClr val="bg2"/>
                </a:solidFill>
              </a:rPr>
              <a:t>tf.argmax</a:t>
            </a:r>
            <a:r>
              <a:rPr lang="en-US" altLang="zh-TW" dirty="0">
                <a:solidFill>
                  <a:schemeClr val="bg2"/>
                </a:solidFill>
              </a:rPr>
              <a:t>(</a:t>
            </a:r>
            <a:r>
              <a:rPr lang="en-US" altLang="zh-TW" dirty="0">
                <a:solidFill>
                  <a:srgbClr val="0070C0"/>
                </a:solidFill>
              </a:rPr>
              <a:t>y_,</a:t>
            </a:r>
            <a:r>
              <a:rPr lang="en-US" altLang="zh-TW" dirty="0">
                <a:solidFill>
                  <a:schemeClr val="bg2"/>
                </a:solidFill>
              </a:rPr>
              <a:t>1))</a:t>
            </a:r>
          </a:p>
          <a:p>
            <a:r>
              <a:rPr lang="en-US" altLang="zh-TW" dirty="0">
                <a:solidFill>
                  <a:srgbClr val="FF0000"/>
                </a:solidFill>
              </a:rPr>
              <a:t>accuracy</a:t>
            </a:r>
            <a:r>
              <a:rPr lang="en-US" altLang="zh-TW" dirty="0">
                <a:solidFill>
                  <a:schemeClr val="bg2"/>
                </a:solidFill>
              </a:rPr>
              <a:t> = </a:t>
            </a:r>
            <a:r>
              <a:rPr lang="en-US" altLang="zh-TW" dirty="0" err="1">
                <a:solidFill>
                  <a:schemeClr val="bg2"/>
                </a:solidFill>
              </a:rPr>
              <a:t>tf.reduce_mean</a:t>
            </a:r>
            <a:r>
              <a:rPr lang="en-US" altLang="zh-TW" dirty="0">
                <a:solidFill>
                  <a:schemeClr val="bg2"/>
                </a:solidFill>
              </a:rPr>
              <a:t>(</a:t>
            </a:r>
            <a:r>
              <a:rPr lang="en-US" altLang="zh-TW" dirty="0" err="1">
                <a:solidFill>
                  <a:schemeClr val="bg2"/>
                </a:solidFill>
              </a:rPr>
              <a:t>tf.cast</a:t>
            </a:r>
            <a:r>
              <a:rPr lang="en-US" altLang="zh-TW" dirty="0">
                <a:solidFill>
                  <a:schemeClr val="bg2"/>
                </a:solidFill>
              </a:rPr>
              <a:t>(</a:t>
            </a:r>
            <a:r>
              <a:rPr lang="en-US" altLang="zh-TW" dirty="0" err="1">
                <a:solidFill>
                  <a:srgbClr val="0070C0"/>
                </a:solidFill>
              </a:rPr>
              <a:t>correct_prediction</a:t>
            </a:r>
            <a:r>
              <a:rPr lang="en-US" altLang="zh-TW" dirty="0">
                <a:solidFill>
                  <a:schemeClr val="bg2"/>
                </a:solidFill>
              </a:rPr>
              <a:t>, "float"))</a:t>
            </a:r>
          </a:p>
        </p:txBody>
      </p:sp>
    </p:spTree>
    <p:extLst>
      <p:ext uri="{BB962C8B-B14F-4D97-AF65-F5344CB8AC3E}">
        <p14:creationId xmlns:p14="http://schemas.microsoft.com/office/powerpoint/2010/main" val="26884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482602" y="111304"/>
            <a:ext cx="8277225" cy="797416"/>
          </a:xfrm>
        </p:spPr>
        <p:txBody>
          <a:bodyPr/>
          <a:lstStyle/>
          <a:p>
            <a:r>
              <a:rPr lang="en-US" altLang="zh-TW" sz="3200" dirty="0"/>
              <a:t>Add </a:t>
            </a:r>
            <a:r>
              <a:rPr lang="en-US" altLang="zh-TW" sz="3200" dirty="0" err="1"/>
              <a:t>TensorBoard</a:t>
            </a:r>
            <a:r>
              <a:rPr lang="en-US" altLang="zh-TW" sz="3200" dirty="0"/>
              <a:t> Logs</a:t>
            </a:r>
            <a:endParaRPr lang="en-US" altLang="zh-TW" sz="3200" dirty="0">
              <a:solidFill>
                <a:schemeClr val="bg2"/>
              </a:solidFill>
            </a:endParaRPr>
          </a:p>
        </p:txBody>
      </p:sp>
      <p:cxnSp>
        <p:nvCxnSpPr>
          <p:cNvPr id="11" name="直線單箭頭接點 10"/>
          <p:cNvCxnSpPr/>
          <p:nvPr/>
        </p:nvCxnSpPr>
        <p:spPr bwMode="auto">
          <a:xfrm>
            <a:off x="1403648" y="2060848"/>
            <a:ext cx="1296144" cy="720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文字方塊 3"/>
          <p:cNvSpPr txBox="1"/>
          <p:nvPr/>
        </p:nvSpPr>
        <p:spPr>
          <a:xfrm>
            <a:off x="170756" y="1052736"/>
            <a:ext cx="885698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bg2"/>
                </a:solidFill>
              </a:rPr>
              <a:t>#</a:t>
            </a:r>
            <a:r>
              <a:rPr lang="zh-TW" altLang="en-US" dirty="0" smtClean="0">
                <a:solidFill>
                  <a:schemeClr val="bg2"/>
                </a:solidFill>
              </a:rPr>
              <a:t>在 </a:t>
            </a:r>
            <a:r>
              <a:rPr lang="en-US" altLang="zh-TW" dirty="0" smtClean="0">
                <a:solidFill>
                  <a:schemeClr val="bg2"/>
                </a:solidFill>
              </a:rPr>
              <a:t>accuracy</a:t>
            </a:r>
            <a:r>
              <a:rPr lang="en-US" altLang="zh-TW" dirty="0" smtClean="0">
                <a:solidFill>
                  <a:srgbClr val="0070C0"/>
                </a:solidFill>
              </a:rPr>
              <a:t> </a:t>
            </a:r>
            <a:r>
              <a:rPr lang="en-US" altLang="zh-TW" dirty="0">
                <a:solidFill>
                  <a:schemeClr val="bg2"/>
                </a:solidFill>
              </a:rPr>
              <a:t>n</a:t>
            </a:r>
            <a:r>
              <a:rPr lang="en-US" altLang="zh-TW" dirty="0" smtClean="0">
                <a:solidFill>
                  <a:schemeClr val="bg2"/>
                </a:solidFill>
              </a:rPr>
              <a:t>ode </a:t>
            </a:r>
            <a:r>
              <a:rPr lang="zh-TW" altLang="en-US" dirty="0" smtClean="0">
                <a:solidFill>
                  <a:schemeClr val="bg2"/>
                </a:solidFill>
              </a:rPr>
              <a:t>附加 </a:t>
            </a:r>
            <a:r>
              <a:rPr lang="en-US" altLang="zh-TW" dirty="0" err="1" smtClean="0">
                <a:solidFill>
                  <a:schemeClr val="bg2"/>
                </a:solidFill>
              </a:rPr>
              <a:t>scalar_summary</a:t>
            </a:r>
            <a:r>
              <a:rPr lang="en-US" altLang="zh-TW" dirty="0" smtClean="0">
                <a:solidFill>
                  <a:schemeClr val="bg2"/>
                </a:solidFill>
              </a:rPr>
              <a:t> </a:t>
            </a:r>
            <a:r>
              <a:rPr lang="zh-TW" altLang="en-US" dirty="0" smtClean="0">
                <a:solidFill>
                  <a:schemeClr val="bg2"/>
                </a:solidFill>
              </a:rPr>
              <a:t>操作</a:t>
            </a:r>
            <a:r>
              <a:rPr lang="zh-TW" altLang="en-US" dirty="0">
                <a:solidFill>
                  <a:schemeClr val="bg2"/>
                </a:solidFill>
              </a:rPr>
              <a:t>來</a:t>
            </a:r>
            <a:r>
              <a:rPr lang="zh-TW" altLang="en-US" dirty="0" smtClean="0">
                <a:solidFill>
                  <a:schemeClr val="bg2"/>
                </a:solidFill>
              </a:rPr>
              <a:t>輸出 </a:t>
            </a:r>
            <a:r>
              <a:rPr lang="en-US" altLang="zh-TW" dirty="0" smtClean="0">
                <a:solidFill>
                  <a:schemeClr val="bg2"/>
                </a:solidFill>
              </a:rPr>
              <a:t>accuracy </a:t>
            </a:r>
            <a:r>
              <a:rPr lang="zh-TW" altLang="en-US" dirty="0" smtClean="0">
                <a:solidFill>
                  <a:schemeClr val="bg2"/>
                </a:solidFill>
              </a:rPr>
              <a:t>值</a:t>
            </a:r>
            <a:endParaRPr lang="en-US" altLang="zh-TW" dirty="0" smtClean="0">
              <a:solidFill>
                <a:schemeClr val="bg2"/>
              </a:solidFill>
            </a:endParaRPr>
          </a:p>
          <a:p>
            <a:r>
              <a:rPr lang="en-US" altLang="zh-TW" dirty="0" err="1" smtClean="0">
                <a:solidFill>
                  <a:schemeClr val="bg2"/>
                </a:solidFill>
              </a:rPr>
              <a:t>tf.scalar_summary</a:t>
            </a:r>
            <a:r>
              <a:rPr lang="en-US" altLang="zh-TW" dirty="0" smtClean="0">
                <a:solidFill>
                  <a:schemeClr val="bg2"/>
                </a:solidFill>
              </a:rPr>
              <a:t>(‘Accuracy', </a:t>
            </a:r>
            <a:r>
              <a:rPr lang="en-US" altLang="zh-TW" dirty="0" smtClean="0">
                <a:solidFill>
                  <a:srgbClr val="0070C0"/>
                </a:solidFill>
              </a:rPr>
              <a:t>accuracy</a:t>
            </a:r>
            <a:r>
              <a:rPr lang="en-US" altLang="zh-TW" dirty="0" smtClean="0">
                <a:solidFill>
                  <a:schemeClr val="bg2"/>
                </a:solidFill>
              </a:rPr>
              <a:t>)</a:t>
            </a:r>
          </a:p>
          <a:p>
            <a:endParaRPr lang="en-US" altLang="zh-TW" dirty="0">
              <a:solidFill>
                <a:schemeClr val="bg2"/>
              </a:solidFill>
            </a:endParaRPr>
          </a:p>
          <a:p>
            <a:r>
              <a:rPr lang="en-US" altLang="zh-TW" dirty="0" smtClean="0">
                <a:solidFill>
                  <a:schemeClr val="bg2"/>
                </a:solidFill>
              </a:rPr>
              <a:t>#</a:t>
            </a:r>
            <a:r>
              <a:rPr lang="zh-TW" altLang="en-US" dirty="0" smtClean="0">
                <a:solidFill>
                  <a:schemeClr val="bg2"/>
                </a:solidFill>
              </a:rPr>
              <a:t>匯總所有的</a:t>
            </a:r>
            <a:r>
              <a:rPr lang="en-US" altLang="zh-TW" dirty="0" smtClean="0">
                <a:solidFill>
                  <a:schemeClr val="bg2"/>
                </a:solidFill>
              </a:rPr>
              <a:t>summary</a:t>
            </a:r>
            <a:r>
              <a:rPr lang="zh-TW" altLang="en-US" dirty="0" smtClean="0">
                <a:solidFill>
                  <a:schemeClr val="bg2"/>
                </a:solidFill>
              </a:rPr>
              <a:t>操作</a:t>
            </a:r>
            <a:endParaRPr lang="en-US" altLang="zh-TW" dirty="0" smtClean="0">
              <a:solidFill>
                <a:schemeClr val="bg2"/>
              </a:solidFill>
            </a:endParaRPr>
          </a:p>
          <a:p>
            <a:r>
              <a:rPr lang="en-US" altLang="zh-TW" dirty="0" err="1">
                <a:solidFill>
                  <a:srgbClr val="0070C0"/>
                </a:solidFill>
              </a:rPr>
              <a:t>merged_summary_op</a:t>
            </a:r>
            <a:r>
              <a:rPr lang="en-US" altLang="zh-TW" dirty="0">
                <a:solidFill>
                  <a:schemeClr val="bg2"/>
                </a:solidFill>
              </a:rPr>
              <a:t> = </a:t>
            </a:r>
            <a:r>
              <a:rPr lang="en-US" altLang="zh-TW" dirty="0" err="1">
                <a:solidFill>
                  <a:schemeClr val="bg2"/>
                </a:solidFill>
              </a:rPr>
              <a:t>tf.merge_all_summaries</a:t>
            </a:r>
            <a:r>
              <a:rPr lang="en-US" altLang="zh-TW" dirty="0" smtClean="0">
                <a:solidFill>
                  <a:schemeClr val="bg2"/>
                </a:solidFill>
              </a:rPr>
              <a:t>()</a:t>
            </a:r>
          </a:p>
          <a:p>
            <a:endParaRPr lang="en-US" altLang="zh-TW" dirty="0" smtClean="0">
              <a:solidFill>
                <a:schemeClr val="bg2"/>
              </a:solidFill>
            </a:endParaRPr>
          </a:p>
          <a:p>
            <a:r>
              <a:rPr lang="en-US" altLang="zh-TW" dirty="0" smtClean="0">
                <a:solidFill>
                  <a:schemeClr val="bg2"/>
                </a:solidFill>
              </a:rPr>
              <a:t>#</a:t>
            </a:r>
            <a:r>
              <a:rPr lang="zh-TW" altLang="en-US" dirty="0" smtClean="0">
                <a:solidFill>
                  <a:schemeClr val="bg2"/>
                </a:solidFill>
              </a:rPr>
              <a:t>指定寫入</a:t>
            </a:r>
            <a:r>
              <a:rPr lang="en-US" altLang="zh-TW" dirty="0" smtClean="0">
                <a:solidFill>
                  <a:schemeClr val="bg2"/>
                </a:solidFill>
              </a:rPr>
              <a:t>summary</a:t>
            </a:r>
            <a:r>
              <a:rPr lang="zh-TW" altLang="en-US" dirty="0" smtClean="0">
                <a:solidFill>
                  <a:schemeClr val="bg2"/>
                </a:solidFill>
              </a:rPr>
              <a:t>的檔案路徑</a:t>
            </a:r>
            <a:endParaRPr lang="en-US" altLang="zh-TW" dirty="0" smtClean="0">
              <a:solidFill>
                <a:schemeClr val="bg2"/>
              </a:solidFill>
            </a:endParaRPr>
          </a:p>
          <a:p>
            <a:r>
              <a:rPr lang="en-US" altLang="zh-TW" dirty="0" err="1" smtClean="0">
                <a:solidFill>
                  <a:srgbClr val="0070C0"/>
                </a:solidFill>
              </a:rPr>
              <a:t>test_writer</a:t>
            </a:r>
            <a:r>
              <a:rPr lang="en-US" altLang="zh-TW" dirty="0" smtClean="0">
                <a:solidFill>
                  <a:schemeClr val="bg2"/>
                </a:solidFill>
              </a:rPr>
              <a:t> </a:t>
            </a:r>
            <a:r>
              <a:rPr lang="en-US" altLang="zh-TW" dirty="0">
                <a:solidFill>
                  <a:schemeClr val="bg2"/>
                </a:solidFill>
              </a:rPr>
              <a:t>= </a:t>
            </a:r>
            <a:r>
              <a:rPr lang="en-US" altLang="zh-TW" dirty="0" err="1">
                <a:solidFill>
                  <a:schemeClr val="bg2"/>
                </a:solidFill>
              </a:rPr>
              <a:t>tf.train.SummaryWriter</a:t>
            </a:r>
            <a:r>
              <a:rPr lang="en-US" altLang="zh-TW" dirty="0" smtClean="0">
                <a:solidFill>
                  <a:schemeClr val="bg2"/>
                </a:solidFill>
              </a:rPr>
              <a:t>(‘./logs')</a:t>
            </a:r>
          </a:p>
          <a:p>
            <a:endParaRPr lang="en-US" altLang="zh-TW" dirty="0" smtClean="0">
              <a:solidFill>
                <a:schemeClr val="bg2"/>
              </a:solidFill>
            </a:endParaRPr>
          </a:p>
          <a:p>
            <a:r>
              <a:rPr lang="en-US" altLang="zh-TW" dirty="0" smtClean="0">
                <a:solidFill>
                  <a:schemeClr val="bg2"/>
                </a:solidFill>
              </a:rPr>
              <a:t>#</a:t>
            </a:r>
            <a:r>
              <a:rPr lang="zh-TW" altLang="en-US" dirty="0" smtClean="0">
                <a:solidFill>
                  <a:schemeClr val="bg2"/>
                </a:solidFill>
              </a:rPr>
              <a:t>在每次訓練時增加</a:t>
            </a:r>
            <a:r>
              <a:rPr lang="en-US" altLang="zh-TW" dirty="0" smtClean="0">
                <a:solidFill>
                  <a:schemeClr val="bg2"/>
                </a:solidFill>
              </a:rPr>
              <a:t>summary </a:t>
            </a:r>
            <a:r>
              <a:rPr lang="zh-TW" altLang="en-US" dirty="0" smtClean="0">
                <a:solidFill>
                  <a:schemeClr val="bg2"/>
                </a:solidFill>
              </a:rPr>
              <a:t>到檔案中</a:t>
            </a:r>
            <a:endParaRPr lang="en-US" altLang="zh-TW" dirty="0">
              <a:solidFill>
                <a:schemeClr val="bg2"/>
              </a:solidFill>
            </a:endParaRPr>
          </a:p>
          <a:p>
            <a:r>
              <a:rPr lang="en-US" altLang="zh-TW" dirty="0">
                <a:solidFill>
                  <a:schemeClr val="bg2"/>
                </a:solidFill>
              </a:rPr>
              <a:t>for </a:t>
            </a:r>
            <a:r>
              <a:rPr lang="en-US" altLang="zh-TW" dirty="0" err="1">
                <a:solidFill>
                  <a:schemeClr val="bg2"/>
                </a:solidFill>
              </a:rPr>
              <a:t>i</a:t>
            </a:r>
            <a:r>
              <a:rPr lang="en-US" altLang="zh-TW" dirty="0">
                <a:solidFill>
                  <a:schemeClr val="bg2"/>
                </a:solidFill>
              </a:rPr>
              <a:t> in range(1000): </a:t>
            </a:r>
          </a:p>
          <a:p>
            <a:r>
              <a:rPr lang="en-US" altLang="zh-TW" dirty="0">
                <a:solidFill>
                  <a:schemeClr val="bg2"/>
                </a:solidFill>
              </a:rPr>
              <a:t> </a:t>
            </a:r>
            <a:r>
              <a:rPr lang="en-US" altLang="zh-TW" dirty="0" smtClean="0">
                <a:solidFill>
                  <a:schemeClr val="bg2"/>
                </a:solidFill>
              </a:rPr>
              <a:t>     </a:t>
            </a:r>
            <a:r>
              <a:rPr lang="en-US" altLang="zh-TW" dirty="0" err="1" smtClean="0">
                <a:solidFill>
                  <a:schemeClr val="bg2"/>
                </a:solidFill>
              </a:rPr>
              <a:t>test_str</a:t>
            </a:r>
            <a:r>
              <a:rPr lang="en-US" altLang="zh-TW" dirty="0">
                <a:solidFill>
                  <a:schemeClr val="bg2"/>
                </a:solidFill>
              </a:rPr>
              <a:t>, </a:t>
            </a:r>
            <a:r>
              <a:rPr lang="en-US" altLang="zh-TW" dirty="0" err="1">
                <a:solidFill>
                  <a:schemeClr val="bg2"/>
                </a:solidFill>
              </a:rPr>
              <a:t>acc</a:t>
            </a:r>
            <a:r>
              <a:rPr lang="en-US" altLang="zh-TW" dirty="0">
                <a:solidFill>
                  <a:schemeClr val="bg2"/>
                </a:solidFill>
              </a:rPr>
              <a:t> = </a:t>
            </a:r>
            <a:r>
              <a:rPr lang="en-US" altLang="zh-TW" dirty="0" err="1">
                <a:solidFill>
                  <a:schemeClr val="bg2"/>
                </a:solidFill>
              </a:rPr>
              <a:t>sess.run</a:t>
            </a:r>
            <a:r>
              <a:rPr lang="en-US" altLang="zh-TW" dirty="0">
                <a:solidFill>
                  <a:schemeClr val="bg2"/>
                </a:solidFill>
              </a:rPr>
              <a:t>([</a:t>
            </a:r>
            <a:r>
              <a:rPr lang="en-US" altLang="zh-TW" dirty="0" err="1">
                <a:solidFill>
                  <a:srgbClr val="0070C0"/>
                </a:solidFill>
              </a:rPr>
              <a:t>merged_summary_op</a:t>
            </a:r>
            <a:r>
              <a:rPr lang="en-US" altLang="zh-TW" dirty="0">
                <a:solidFill>
                  <a:schemeClr val="bg2"/>
                </a:solidFill>
              </a:rPr>
              <a:t>, </a:t>
            </a:r>
            <a:r>
              <a:rPr lang="en-US" altLang="zh-TW" dirty="0">
                <a:solidFill>
                  <a:srgbClr val="0070C0"/>
                </a:solidFill>
              </a:rPr>
              <a:t>accuracy</a:t>
            </a:r>
            <a:r>
              <a:rPr lang="en-US" altLang="zh-TW" dirty="0">
                <a:solidFill>
                  <a:schemeClr val="bg2"/>
                </a:solidFill>
              </a:rPr>
              <a:t>], </a:t>
            </a:r>
            <a:endParaRPr lang="en-US" altLang="zh-TW" dirty="0" smtClean="0">
              <a:solidFill>
                <a:schemeClr val="bg2"/>
              </a:solidFill>
            </a:endParaRPr>
          </a:p>
          <a:p>
            <a:r>
              <a:rPr lang="en-US" altLang="zh-TW" dirty="0">
                <a:solidFill>
                  <a:schemeClr val="bg2"/>
                </a:solidFill>
              </a:rPr>
              <a:t> </a:t>
            </a:r>
            <a:r>
              <a:rPr lang="en-US" altLang="zh-TW" dirty="0" smtClean="0">
                <a:solidFill>
                  <a:schemeClr val="bg2"/>
                </a:solidFill>
              </a:rPr>
              <a:t>                                            </a:t>
            </a:r>
            <a:r>
              <a:rPr lang="en-US" altLang="zh-TW" dirty="0" err="1" smtClean="0">
                <a:solidFill>
                  <a:schemeClr val="bg2"/>
                </a:solidFill>
              </a:rPr>
              <a:t>feed_dict</a:t>
            </a:r>
            <a:r>
              <a:rPr lang="en-US" altLang="zh-TW" dirty="0">
                <a:solidFill>
                  <a:schemeClr val="bg2"/>
                </a:solidFill>
              </a:rPr>
              <a:t>={</a:t>
            </a:r>
            <a:r>
              <a:rPr lang="en-US" altLang="zh-TW" dirty="0" err="1">
                <a:solidFill>
                  <a:schemeClr val="bg2"/>
                </a:solidFill>
              </a:rPr>
              <a:t>inp</a:t>
            </a:r>
            <a:r>
              <a:rPr lang="en-US" altLang="zh-TW" dirty="0">
                <a:solidFill>
                  <a:schemeClr val="bg2"/>
                </a:solidFill>
              </a:rPr>
              <a:t>: [x for x in </a:t>
            </a:r>
            <a:r>
              <a:rPr lang="en-US" altLang="zh-TW" dirty="0" err="1">
                <a:solidFill>
                  <a:schemeClr val="bg2"/>
                </a:solidFill>
              </a:rPr>
              <a:t>testSet</a:t>
            </a:r>
            <a:r>
              <a:rPr lang="en-US" altLang="zh-TW" dirty="0">
                <a:solidFill>
                  <a:schemeClr val="bg2"/>
                </a:solidFill>
              </a:rPr>
              <a:t>[keys].values],</a:t>
            </a:r>
          </a:p>
          <a:p>
            <a:r>
              <a:rPr lang="en-US" altLang="zh-TW" dirty="0">
                <a:solidFill>
                  <a:schemeClr val="bg2"/>
                </a:solidFill>
              </a:rPr>
              <a:t>                                                         </a:t>
            </a:r>
            <a:r>
              <a:rPr lang="en-US" altLang="zh-TW" dirty="0" smtClean="0">
                <a:solidFill>
                  <a:schemeClr val="bg2"/>
                </a:solidFill>
              </a:rPr>
              <a:t>      y</a:t>
            </a:r>
            <a:r>
              <a:rPr lang="en-US" altLang="zh-TW" dirty="0">
                <a:solidFill>
                  <a:schemeClr val="bg2"/>
                </a:solidFill>
              </a:rPr>
              <a:t>_: [x for x in </a:t>
            </a:r>
            <a:r>
              <a:rPr lang="en-US" altLang="zh-TW" dirty="0" err="1">
                <a:solidFill>
                  <a:schemeClr val="bg2"/>
                </a:solidFill>
              </a:rPr>
              <a:t>testSet</a:t>
            </a:r>
            <a:r>
              <a:rPr lang="en-US" altLang="zh-TW" dirty="0">
                <a:solidFill>
                  <a:schemeClr val="bg2"/>
                </a:solidFill>
              </a:rPr>
              <a:t>['One-hot'].values]})</a:t>
            </a:r>
          </a:p>
          <a:p>
            <a:r>
              <a:rPr lang="en-US" altLang="zh-TW" dirty="0">
                <a:solidFill>
                  <a:schemeClr val="bg2"/>
                </a:solidFill>
              </a:rPr>
              <a:t>    </a:t>
            </a:r>
            <a:r>
              <a:rPr lang="en-US" altLang="zh-TW" dirty="0" smtClean="0">
                <a:solidFill>
                  <a:schemeClr val="bg2"/>
                </a:solidFill>
              </a:rPr>
              <a:t>  </a:t>
            </a:r>
            <a:r>
              <a:rPr lang="en-US" altLang="zh-TW" dirty="0" err="1" smtClean="0">
                <a:solidFill>
                  <a:srgbClr val="0070C0"/>
                </a:solidFill>
              </a:rPr>
              <a:t>test_writer</a:t>
            </a:r>
            <a:r>
              <a:rPr lang="en-US" altLang="zh-TW" dirty="0" err="1" smtClean="0">
                <a:solidFill>
                  <a:schemeClr val="bg2"/>
                </a:solidFill>
              </a:rPr>
              <a:t>.add_summary</a:t>
            </a:r>
            <a:r>
              <a:rPr lang="en-US" altLang="zh-TW" dirty="0" smtClean="0">
                <a:solidFill>
                  <a:schemeClr val="bg2"/>
                </a:solidFill>
              </a:rPr>
              <a:t>(</a:t>
            </a:r>
            <a:r>
              <a:rPr lang="en-US" altLang="zh-TW" dirty="0" err="1" smtClean="0">
                <a:solidFill>
                  <a:schemeClr val="bg2"/>
                </a:solidFill>
              </a:rPr>
              <a:t>test_str</a:t>
            </a:r>
            <a:r>
              <a:rPr lang="en-US" altLang="zh-TW" dirty="0">
                <a:solidFill>
                  <a:schemeClr val="bg2"/>
                </a:solidFill>
              </a:rPr>
              <a:t>, </a:t>
            </a:r>
            <a:r>
              <a:rPr lang="en-US" altLang="zh-TW" dirty="0" err="1">
                <a:solidFill>
                  <a:schemeClr val="bg2"/>
                </a:solidFill>
              </a:rPr>
              <a:t>i</a:t>
            </a:r>
            <a:r>
              <a:rPr lang="en-US" altLang="zh-TW" dirty="0">
                <a:solidFill>
                  <a:schemeClr val="bg2"/>
                </a:solidFill>
              </a:rPr>
              <a:t>)</a:t>
            </a:r>
          </a:p>
          <a:p>
            <a:endParaRPr lang="en-US" altLang="zh-TW" u="sng" dirty="0" smtClean="0">
              <a:solidFill>
                <a:schemeClr val="bg2"/>
              </a:solidFill>
            </a:endParaRPr>
          </a:p>
          <a:p>
            <a:endParaRPr lang="zh-TW" altLang="en-US" dirty="0">
              <a:solidFill>
                <a:schemeClr val="bg2"/>
              </a:solidFill>
            </a:endParaRPr>
          </a:p>
        </p:txBody>
      </p:sp>
      <p:cxnSp>
        <p:nvCxnSpPr>
          <p:cNvPr id="10" name="直線接點 9"/>
          <p:cNvCxnSpPr/>
          <p:nvPr/>
        </p:nvCxnSpPr>
        <p:spPr bwMode="auto">
          <a:xfrm>
            <a:off x="1187624" y="1556792"/>
            <a:ext cx="0" cy="1440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接點 11"/>
          <p:cNvCxnSpPr/>
          <p:nvPr/>
        </p:nvCxnSpPr>
        <p:spPr bwMode="auto">
          <a:xfrm>
            <a:off x="1187624" y="1700808"/>
            <a:ext cx="324036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線單箭頭接點 12"/>
          <p:cNvCxnSpPr/>
          <p:nvPr/>
        </p:nvCxnSpPr>
        <p:spPr bwMode="auto">
          <a:xfrm>
            <a:off x="4427984" y="1700808"/>
            <a:ext cx="0" cy="3960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2351823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482602" y="111304"/>
            <a:ext cx="8277225" cy="797416"/>
          </a:xfrm>
        </p:spPr>
        <p:txBody>
          <a:bodyPr/>
          <a:lstStyle/>
          <a:p>
            <a:r>
              <a:rPr lang="en-US" altLang="zh-TW" sz="3200" smtClean="0"/>
              <a:t>Launch </a:t>
            </a:r>
            <a:r>
              <a:rPr lang="en-US" altLang="zh-TW" sz="3200" dirty="0" err="1" smtClean="0"/>
              <a:t>TensorBoard</a:t>
            </a:r>
            <a:endParaRPr lang="en-US" altLang="zh-TW" sz="3200" dirty="0">
              <a:solidFill>
                <a:schemeClr val="bg2"/>
              </a:solidFill>
            </a:endParaRPr>
          </a:p>
        </p:txBody>
      </p:sp>
      <p:cxnSp>
        <p:nvCxnSpPr>
          <p:cNvPr id="11" name="直線單箭頭接點 10"/>
          <p:cNvCxnSpPr/>
          <p:nvPr/>
        </p:nvCxnSpPr>
        <p:spPr bwMode="auto">
          <a:xfrm>
            <a:off x="1403648" y="2060848"/>
            <a:ext cx="1296144" cy="720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文字方塊 3"/>
          <p:cNvSpPr txBox="1"/>
          <p:nvPr/>
        </p:nvSpPr>
        <p:spPr>
          <a:xfrm>
            <a:off x="170756" y="1052736"/>
            <a:ext cx="88569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 smtClean="0">
                <a:solidFill>
                  <a:schemeClr val="bg2"/>
                </a:solidFill>
              </a:rPr>
              <a:t>啟動</a:t>
            </a:r>
            <a:r>
              <a:rPr lang="en-US" altLang="zh-TW" dirty="0" err="1" smtClean="0">
                <a:solidFill>
                  <a:schemeClr val="bg2"/>
                </a:solidFill>
              </a:rPr>
              <a:t>TensorBoard</a:t>
            </a:r>
            <a:r>
              <a:rPr lang="en-US" altLang="zh-TW" dirty="0" smtClean="0">
                <a:solidFill>
                  <a:schemeClr val="bg2"/>
                </a:solidFill>
              </a:rPr>
              <a:t> </a:t>
            </a:r>
            <a:r>
              <a:rPr lang="zh-TW" altLang="en-US" dirty="0" smtClean="0">
                <a:solidFill>
                  <a:schemeClr val="bg2"/>
                </a:solidFill>
              </a:rPr>
              <a:t>並指定</a:t>
            </a:r>
            <a:r>
              <a:rPr lang="en-US" altLang="zh-TW" dirty="0" smtClean="0">
                <a:solidFill>
                  <a:schemeClr val="bg2"/>
                </a:solidFill>
              </a:rPr>
              <a:t>logs </a:t>
            </a:r>
            <a:r>
              <a:rPr lang="zh-TW" altLang="en-US" dirty="0" smtClean="0">
                <a:solidFill>
                  <a:schemeClr val="bg2"/>
                </a:solidFill>
              </a:rPr>
              <a:t>位置</a:t>
            </a:r>
            <a:r>
              <a:rPr lang="en-US" altLang="zh-TW" dirty="0" smtClean="0">
                <a:solidFill>
                  <a:schemeClr val="bg2"/>
                </a:solidFill>
              </a:rPr>
              <a:t>:</a:t>
            </a:r>
          </a:p>
          <a:p>
            <a:r>
              <a:rPr lang="en-US" altLang="zh-TW" dirty="0">
                <a:solidFill>
                  <a:schemeClr val="bg2"/>
                </a:solidFill>
              </a:rPr>
              <a:t>$</a:t>
            </a:r>
            <a:r>
              <a:rPr lang="en-US" altLang="zh-TW" dirty="0" err="1" smtClean="0">
                <a:solidFill>
                  <a:schemeClr val="bg2"/>
                </a:solidFill>
              </a:rPr>
              <a:t>tensorboard</a:t>
            </a:r>
            <a:r>
              <a:rPr lang="en-US" altLang="zh-TW" dirty="0" smtClean="0">
                <a:solidFill>
                  <a:schemeClr val="bg2"/>
                </a:solidFill>
              </a:rPr>
              <a:t> –</a:t>
            </a:r>
            <a:r>
              <a:rPr lang="en-US" altLang="zh-TW" dirty="0" err="1" smtClean="0">
                <a:solidFill>
                  <a:schemeClr val="bg2"/>
                </a:solidFill>
              </a:rPr>
              <a:t>loddir</a:t>
            </a:r>
            <a:r>
              <a:rPr lang="en-US" altLang="zh-TW" dirty="0" smtClean="0">
                <a:solidFill>
                  <a:schemeClr val="bg2"/>
                </a:solidFill>
              </a:rPr>
              <a:t>==/</a:t>
            </a:r>
            <a:r>
              <a:rPr lang="en-US" altLang="zh-TW" dirty="0" err="1" smtClean="0">
                <a:solidFill>
                  <a:schemeClr val="bg2"/>
                </a:solidFill>
              </a:rPr>
              <a:t>mnt</a:t>
            </a:r>
            <a:r>
              <a:rPr lang="en-US" altLang="zh-TW" dirty="0" smtClean="0">
                <a:solidFill>
                  <a:schemeClr val="bg2"/>
                </a:solidFill>
              </a:rPr>
              <a:t>/logs</a:t>
            </a:r>
          </a:p>
          <a:p>
            <a:endParaRPr lang="en-US" altLang="zh-TW" dirty="0">
              <a:solidFill>
                <a:schemeClr val="bg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 smtClean="0">
                <a:solidFill>
                  <a:schemeClr val="bg2"/>
                </a:solidFill>
              </a:rPr>
              <a:t>使用瀏覽器顯示</a:t>
            </a:r>
            <a:r>
              <a:rPr lang="en-US" altLang="zh-TW" dirty="0" smtClean="0">
                <a:solidFill>
                  <a:schemeClr val="bg2"/>
                </a:solidFill>
              </a:rPr>
              <a:t>logs.</a:t>
            </a:r>
          </a:p>
          <a:p>
            <a:r>
              <a:rPr lang="zh-TW" altLang="en-US" dirty="0" smtClean="0">
                <a:solidFill>
                  <a:schemeClr val="bg2"/>
                </a:solidFill>
              </a:rPr>
              <a:t>位置</a:t>
            </a:r>
            <a:r>
              <a:rPr lang="en-US" altLang="zh-TW" dirty="0" smtClean="0">
                <a:solidFill>
                  <a:schemeClr val="bg2"/>
                </a:solidFill>
              </a:rPr>
              <a:t>: 127.0.0.1:6006</a:t>
            </a:r>
          </a:p>
          <a:p>
            <a:endParaRPr lang="en-US" altLang="zh-TW" u="sng" dirty="0" smtClean="0">
              <a:solidFill>
                <a:schemeClr val="bg2"/>
              </a:solidFill>
            </a:endParaRPr>
          </a:p>
          <a:p>
            <a:endParaRPr lang="zh-TW" alt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2770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3707904" y="2420888"/>
            <a:ext cx="1584176" cy="797416"/>
          </a:xfrm>
        </p:spPr>
        <p:txBody>
          <a:bodyPr/>
          <a:lstStyle/>
          <a:p>
            <a:r>
              <a:rPr lang="en-US" altLang="zh-TW" sz="3200" dirty="0" smtClean="0"/>
              <a:t>Demo</a:t>
            </a:r>
            <a:endParaRPr lang="en-US" altLang="zh-TW" sz="3200" dirty="0">
              <a:solidFill>
                <a:schemeClr val="bg2"/>
              </a:solidFill>
            </a:endParaRPr>
          </a:p>
        </p:txBody>
      </p:sp>
      <p:cxnSp>
        <p:nvCxnSpPr>
          <p:cNvPr id="11" name="直線單箭頭接點 10"/>
          <p:cNvCxnSpPr/>
          <p:nvPr/>
        </p:nvCxnSpPr>
        <p:spPr bwMode="auto">
          <a:xfrm>
            <a:off x="1403648" y="2060848"/>
            <a:ext cx="1296144" cy="720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8918306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vantec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Stream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1_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eam 10">
        <a:dk1>
          <a:srgbClr val="000000"/>
        </a:dk1>
        <a:lt1>
          <a:srgbClr val="FFFFFF"/>
        </a:lt1>
        <a:dk2>
          <a:srgbClr val="BFA673"/>
        </a:dk2>
        <a:lt2>
          <a:srgbClr val="FFFFFF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自訂設計">
  <a:themeElements>
    <a:clrScheme name="自訂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訂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自訂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Stream">
  <a:themeElements>
    <a:clrScheme name="">
      <a:dk1>
        <a:srgbClr val="000000"/>
      </a:dk1>
      <a:lt1>
        <a:srgbClr val="FFFFFF"/>
      </a:lt1>
      <a:dk2>
        <a:srgbClr val="BFA673"/>
      </a:dk2>
      <a:lt2>
        <a:srgbClr val="000099"/>
      </a:lt2>
      <a:accent1>
        <a:srgbClr val="FFCC00"/>
      </a:accent1>
      <a:accent2>
        <a:srgbClr val="808000"/>
      </a:accent2>
      <a:accent3>
        <a:srgbClr val="DCD0BC"/>
      </a:accent3>
      <a:accent4>
        <a:srgbClr val="DADADA"/>
      </a:accent4>
      <a:accent5>
        <a:srgbClr val="FFE2AA"/>
      </a:accent5>
      <a:accent6>
        <a:srgbClr val="737300"/>
      </a:accent6>
      <a:hlink>
        <a:srgbClr val="784700"/>
      </a:hlink>
      <a:folHlink>
        <a:srgbClr val="9A7200"/>
      </a:folHlink>
    </a:clrScheme>
    <a:fontScheme name="1_Stream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1_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eam 10">
        <a:dk1>
          <a:srgbClr val="000000"/>
        </a:dk1>
        <a:lt1>
          <a:srgbClr val="FFFFFF"/>
        </a:lt1>
        <a:dk2>
          <a:srgbClr val="BFA673"/>
        </a:dk2>
        <a:lt2>
          <a:srgbClr val="FFFFFF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advantech</Template>
  <TotalTime>33604</TotalTime>
  <Words>273</Words>
  <Application>Microsoft Office PowerPoint</Application>
  <PresentationFormat>如螢幕大小 (4:3)</PresentationFormat>
  <Paragraphs>70</Paragraphs>
  <Slides>9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4</vt:i4>
      </vt:variant>
      <vt:variant>
        <vt:lpstr>投影片標題</vt:lpstr>
      </vt:variant>
      <vt:variant>
        <vt:i4>9</vt:i4>
      </vt:variant>
    </vt:vector>
  </HeadingPairs>
  <TitlesOfParts>
    <vt:vector size="13" baseType="lpstr">
      <vt:lpstr>advantech</vt:lpstr>
      <vt:lpstr>Stream</vt:lpstr>
      <vt:lpstr>自訂設計</vt:lpstr>
      <vt:lpstr>2_Stream</vt:lpstr>
      <vt:lpstr>How to evaluate model with TensorBoard</vt:lpstr>
      <vt:lpstr>Outline</vt:lpstr>
      <vt:lpstr>What is Overfitting</vt:lpstr>
      <vt:lpstr>Analyze Overfitting By TensorBoard</vt:lpstr>
      <vt:lpstr>How to add TensorBoard logs</vt:lpstr>
      <vt:lpstr>Build TensorFlow Graph</vt:lpstr>
      <vt:lpstr>Add TensorBoard Logs</vt:lpstr>
      <vt:lpstr>Launch TensorBoard</vt:lpstr>
      <vt:lpstr>Demo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SaaS application apply on WISE-Cloud RESTful APIs</dc:title>
  <dc:creator>Jeffrey.Hung</dc:creator>
  <cp:lastModifiedBy>Ivan.Chen</cp:lastModifiedBy>
  <cp:revision>1584</cp:revision>
  <dcterms:created xsi:type="dcterms:W3CDTF">2015-07-22T02:07:48Z</dcterms:created>
  <dcterms:modified xsi:type="dcterms:W3CDTF">2016-09-01T08:25:30Z</dcterms:modified>
</cp:coreProperties>
</file>