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4"/>
  </p:notesMasterIdLst>
  <p:sldIdLst>
    <p:sldId id="256" r:id="rId5"/>
    <p:sldId id="346" r:id="rId6"/>
    <p:sldId id="343" r:id="rId7"/>
    <p:sldId id="345" r:id="rId8"/>
    <p:sldId id="349" r:id="rId9"/>
    <p:sldId id="340" r:id="rId10"/>
    <p:sldId id="347" r:id="rId11"/>
    <p:sldId id="348" r:id="rId12"/>
    <p:sldId id="344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78BF7"/>
    <a:srgbClr val="0D3266"/>
    <a:srgbClr val="FFFF66"/>
    <a:srgbClr val="D8D8D8"/>
    <a:srgbClr val="0071C5"/>
    <a:srgbClr val="FF7C80"/>
    <a:srgbClr val="0DF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575" autoAdjust="0"/>
    <p:restoredTop sz="93103" autoAdjust="0"/>
  </p:normalViewPr>
  <p:slideViewPr>
    <p:cSldViewPr>
      <p:cViewPr>
        <p:scale>
          <a:sx n="100" d="100"/>
          <a:sy n="100" d="100"/>
        </p:scale>
        <p:origin x="-2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BFC9E-FD99-4608-8D3D-90A9139845B3}" type="datetimeFigureOut">
              <a:rPr lang="zh-TW" altLang="en-US" smtClean="0"/>
              <a:pPr/>
              <a:t>2016/9/1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00606-9FB1-45DC-AD24-9A65A415A0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49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3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3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62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73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2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33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39850" y="1052513"/>
            <a:ext cx="7804150" cy="192087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79750" y="3132139"/>
            <a:ext cx="4495800" cy="1981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85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137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140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0065" y="1295401"/>
            <a:ext cx="3978275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0738" y="1295401"/>
            <a:ext cx="397986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10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81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46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07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637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692151"/>
          </a:xfrm>
        </p:spPr>
        <p:txBody>
          <a:bodyPr/>
          <a:lstStyle>
            <a:lvl1pPr>
              <a:defRPr sz="2800" baseline="0">
                <a:solidFill>
                  <a:srgbClr val="333399"/>
                </a:solidFill>
                <a:latin typeface="Arial" pitchFamily="34" charset="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46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9459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27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7650" y="322263"/>
            <a:ext cx="2039938" cy="56515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4664" y="322263"/>
            <a:ext cx="5970587" cy="56515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60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10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/>
          <a:lstStyle>
            <a:lvl1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lang="zh-TW" altLang="en-US"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96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8890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63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02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43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41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4364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840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7346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93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2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66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73861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5971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203422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3622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8700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73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04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4451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29147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543052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4860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9523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33375"/>
            <a:ext cx="8277225" cy="6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3800"/>
            <a:ext cx="8229600" cy="49323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352386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2920" y="332656"/>
            <a:ext cx="7293496" cy="1368152"/>
          </a:xfrm>
          <a:prstGeom prst="rect">
            <a:avLst/>
          </a:prstGeom>
        </p:spPr>
        <p:txBody>
          <a:bodyPr/>
          <a:lstStyle>
            <a:lvl1pPr algn="l">
              <a:lnSpc>
                <a:spcPts val="5200"/>
              </a:lnSpc>
              <a:defRPr>
                <a:latin typeface="Gill Sans MT"/>
                <a:cs typeface="Gill Sans M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5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51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62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89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290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7327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2" y="333375"/>
            <a:ext cx="8277225" cy="69215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1"/>
            <a:ext cx="8229600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732240" y="58772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3524-67EF-474D-BE97-75FE073955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anose="05000000000000000000" pitchFamily="2" charset="2"/>
        <a:buChar char="§"/>
        <a:defRPr kumimoji="1" sz="24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2000" b="1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anose="05000000000000000000" pitchFamily="2" charset="2"/>
        <a:buChar char="§"/>
        <a:defRPr kumimoji="1" b="1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1200" b="1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defRPr kumimoji="1" sz="1200" b="1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74665" y="322263"/>
            <a:ext cx="8162925" cy="7477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555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5" y="1295401"/>
            <a:ext cx="8110537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SzPct val="80000"/>
        <a:buChar char="•"/>
        <a:defRPr kumimoji="1" sz="2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§"/>
        <a:defRPr kumimoji="1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2" y="333375"/>
            <a:ext cx="8277225" cy="69215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6072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1"/>
            <a:ext cx="8229600" cy="4932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anose="05000000000000000000" pitchFamily="2" charset="2"/>
        <a:buChar char="§"/>
        <a:defRPr kumimoji="1"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anose="05000000000000000000" pitchFamily="2" charset="2"/>
        <a:buChar char="§"/>
        <a:defRPr kumimoji="1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0" y="333375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5006476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新細明體" charset="-120"/>
          <a:cs typeface="+mj-cs"/>
        </a:defRPr>
      </a:lvl1pPr>
      <a:lvl2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2pPr>
      <a:lvl3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3pPr>
      <a:lvl4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4pPr>
      <a:lvl5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400" b="1">
          <a:solidFill>
            <a:schemeClr val="bg2"/>
          </a:solidFill>
          <a:latin typeface="+mn-lt"/>
          <a:ea typeface="新細明體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2000" b="1">
          <a:solidFill>
            <a:schemeClr val="bg2"/>
          </a:solidFill>
          <a:latin typeface="+mn-lt"/>
          <a:ea typeface="新細明體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 b="1">
          <a:solidFill>
            <a:schemeClr val="bg2"/>
          </a:solidFill>
          <a:latin typeface="+mn-lt"/>
          <a:ea typeface="新細明體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1200" b="1">
          <a:solidFill>
            <a:schemeClr val="bg2"/>
          </a:solidFill>
          <a:latin typeface="+mn-lt"/>
          <a:ea typeface="新細明體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新細明體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>
          <a:xfrm>
            <a:off x="899592" y="1476910"/>
            <a:ext cx="7804150" cy="1944439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evaluate model with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TensorBoard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76056" y="5013176"/>
            <a:ext cx="3957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>
                <a:solidFill>
                  <a:srgbClr val="FFFFFF"/>
                </a:solidFill>
                <a:latin typeface="Calibri" pitchFamily="34" charset="0"/>
                <a:ea typeface="微軟正黑體" pitchFamily="34" charset="-120"/>
              </a:rPr>
              <a:t>Embedded Core Group</a:t>
            </a:r>
          </a:p>
          <a:p>
            <a:pPr algn="r"/>
            <a:r>
              <a:rPr lang="en-US" altLang="zh-TW" sz="2400" dirty="0" smtClean="0">
                <a:solidFill>
                  <a:srgbClr val="FFFFFF"/>
                </a:solidFill>
                <a:latin typeface="Calibri" pitchFamily="34" charset="0"/>
                <a:ea typeface="微軟正黑體" pitchFamily="34" charset="-120"/>
              </a:rPr>
              <a:t>Ivan.Chen</a:t>
            </a:r>
          </a:p>
          <a:p>
            <a:pPr algn="r"/>
            <a:r>
              <a:rPr lang="en-US" altLang="zh-TW" sz="2400" dirty="0" smtClean="0">
                <a:solidFill>
                  <a:srgbClr val="FFFFFF"/>
                </a:solidFill>
                <a:latin typeface="Calibri" pitchFamily="34" charset="0"/>
                <a:ea typeface="微軟正黑體" pitchFamily="34" charset="-120"/>
              </a:rPr>
              <a:t>2016/09/01</a:t>
            </a:r>
            <a:endParaRPr lang="zh-TW" altLang="en-US" sz="2400" dirty="0">
              <a:solidFill>
                <a:srgbClr val="FFFFFF"/>
              </a:solidFill>
              <a:latin typeface="Calibri" pitchFamily="34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4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941432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0071C5"/>
                </a:solidFill>
              </a:rPr>
              <a:t>Outline</a:t>
            </a:r>
            <a:endParaRPr lang="zh-TW" altLang="en-US" sz="4000" dirty="0">
              <a:solidFill>
                <a:srgbClr val="0071C5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7974" y="1200150"/>
            <a:ext cx="8656513" cy="4857404"/>
          </a:xfrm>
        </p:spPr>
        <p:txBody>
          <a:bodyPr/>
          <a:lstStyle/>
          <a:p>
            <a:r>
              <a:rPr lang="en-US" altLang="zh-TW" dirty="0" smtClean="0"/>
              <a:t>What is Overfitting (</a:t>
            </a:r>
            <a:r>
              <a:rPr lang="zh-TW" altLang="en-US" dirty="0" smtClean="0"/>
              <a:t>過擬合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Analyze Overfitting By </a:t>
            </a:r>
            <a:r>
              <a:rPr lang="en-US" altLang="zh-TW" dirty="0" err="1" smtClean="0"/>
              <a:t>TensorBoard</a:t>
            </a:r>
            <a:endParaRPr lang="en-US" altLang="zh-TW" dirty="0" smtClean="0"/>
          </a:p>
          <a:p>
            <a:r>
              <a:rPr lang="en-US" altLang="zh-TW" smtClean="0"/>
              <a:t>How to add </a:t>
            </a:r>
            <a:r>
              <a:rPr lang="en-US" altLang="zh-TW" dirty="0" err="1" smtClean="0"/>
              <a:t>TensorBoard</a:t>
            </a:r>
            <a:r>
              <a:rPr lang="en-US" altLang="zh-TW" dirty="0" smtClean="0"/>
              <a:t> logs</a:t>
            </a:r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endParaRPr lang="en-US" altLang="zh-TW" sz="2800" dirty="0" smtClean="0"/>
          </a:p>
          <a:p>
            <a:pPr marL="0" indent="0">
              <a:buNone/>
            </a:pPr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</p:txBody>
      </p:sp>
      <p:sp>
        <p:nvSpPr>
          <p:cNvPr id="4" name="AutoShape 2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155575" y="-11049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4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307975" y="-9525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41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797416"/>
          </a:xfrm>
        </p:spPr>
        <p:txBody>
          <a:bodyPr/>
          <a:lstStyle/>
          <a:p>
            <a:r>
              <a:rPr lang="en-US" altLang="zh-TW" sz="3200" dirty="0" smtClean="0"/>
              <a:t>What is Overfitting</a:t>
            </a:r>
            <a:endParaRPr lang="en-US" altLang="zh-TW" sz="3200" dirty="0">
              <a:solidFill>
                <a:schemeClr val="bg2"/>
              </a:solidFill>
            </a:endParaRPr>
          </a:p>
        </p:txBody>
      </p:sp>
      <p:cxnSp>
        <p:nvCxnSpPr>
          <p:cNvPr id="11" name="直線單箭頭接點 10"/>
          <p:cNvCxnSpPr/>
          <p:nvPr/>
        </p:nvCxnSpPr>
        <p:spPr bwMode="auto">
          <a:xfrm>
            <a:off x="1403648" y="2060848"/>
            <a:ext cx="1296144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690929" cy="2772528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8800"/>
            <a:ext cx="3692845" cy="277252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39552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        Good Compromise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(SVM algorithm gamma=0.1)</a:t>
            </a:r>
            <a:endParaRPr lang="zh-TW" altLang="en-US" dirty="0">
              <a:solidFill>
                <a:schemeClr val="bg2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364088" y="4797152"/>
            <a:ext cx="340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               </a:t>
            </a:r>
            <a:r>
              <a:rPr lang="en-US" altLang="zh-TW" dirty="0" smtClean="0">
                <a:solidFill>
                  <a:srgbClr val="FF0000"/>
                </a:solidFill>
              </a:rPr>
              <a:t>Overfitting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(SVM algorithm gamma=100)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90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797416"/>
          </a:xfrm>
        </p:spPr>
        <p:txBody>
          <a:bodyPr/>
          <a:lstStyle/>
          <a:p>
            <a:r>
              <a:rPr lang="en-US" altLang="zh-TW" sz="3200" dirty="0" smtClean="0"/>
              <a:t>Analyze Overfitting By </a:t>
            </a:r>
            <a:r>
              <a:rPr lang="en-US" altLang="zh-TW" sz="3200" dirty="0" err="1" smtClean="0"/>
              <a:t>TensorBoard</a:t>
            </a:r>
            <a:endParaRPr lang="en-US" altLang="zh-TW" sz="3200" dirty="0">
              <a:solidFill>
                <a:schemeClr val="bg2"/>
              </a:solidFill>
            </a:endParaRPr>
          </a:p>
        </p:txBody>
      </p:sp>
      <p:cxnSp>
        <p:nvCxnSpPr>
          <p:cNvPr id="11" name="直線單箭頭接點 10"/>
          <p:cNvCxnSpPr/>
          <p:nvPr/>
        </p:nvCxnSpPr>
        <p:spPr bwMode="auto">
          <a:xfrm>
            <a:off x="1403648" y="2060848"/>
            <a:ext cx="1296144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" y="875581"/>
            <a:ext cx="9144000" cy="4457700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2675036" y="5366420"/>
            <a:ext cx="5857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Train data accuracy:0.96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Test data accuracy: 0.94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accuracy gap: </a:t>
            </a:r>
            <a:r>
              <a:rPr lang="en-US" altLang="zh-TW" dirty="0" smtClean="0">
                <a:solidFill>
                  <a:srgbClr val="FF0000"/>
                </a:solidFill>
              </a:rPr>
              <a:t>0.02 </a:t>
            </a:r>
            <a:r>
              <a:rPr lang="en-US" altLang="zh-TW" dirty="0" smtClean="0">
                <a:solidFill>
                  <a:schemeClr val="bg2"/>
                </a:solidFill>
              </a:rPr>
              <a:t>(gap </a:t>
            </a:r>
            <a:r>
              <a:rPr lang="zh-TW" altLang="en-US" dirty="0" smtClean="0">
                <a:solidFill>
                  <a:schemeClr val="bg2"/>
                </a:solidFill>
              </a:rPr>
              <a:t>越大表示</a:t>
            </a:r>
            <a:r>
              <a:rPr lang="en-US" altLang="zh-TW" dirty="0" smtClean="0">
                <a:solidFill>
                  <a:schemeClr val="bg2"/>
                </a:solidFill>
              </a:rPr>
              <a:t>overfitting </a:t>
            </a:r>
            <a:r>
              <a:rPr lang="zh-TW" altLang="en-US" dirty="0" smtClean="0">
                <a:solidFill>
                  <a:schemeClr val="bg2"/>
                </a:solidFill>
              </a:rPr>
              <a:t>越大</a:t>
            </a:r>
            <a:r>
              <a:rPr lang="en-US" altLang="zh-TW" dirty="0" smtClean="0">
                <a:solidFill>
                  <a:schemeClr val="bg2"/>
                </a:solidFill>
              </a:rPr>
              <a:t>)</a:t>
            </a:r>
            <a:endParaRPr lang="zh-TW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0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>
          <a:xfrm>
            <a:off x="899592" y="1476910"/>
            <a:ext cx="7804150" cy="1944439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TensorBoard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logs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1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307975" y="-9525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Build </a:t>
            </a:r>
            <a:r>
              <a:rPr lang="en-US" altLang="zh-TW" dirty="0" err="1" smtClean="0"/>
              <a:t>TensorFlow</a:t>
            </a:r>
            <a:r>
              <a:rPr lang="en-US" altLang="zh-TW" dirty="0" smtClean="0"/>
              <a:t> Graph</a:t>
            </a:r>
            <a:endParaRPr lang="zh-TW" altLang="en-US" dirty="0"/>
          </a:p>
        </p:txBody>
      </p:sp>
      <p:grpSp>
        <p:nvGrpSpPr>
          <p:cNvPr id="81" name="群組 80"/>
          <p:cNvGrpSpPr/>
          <p:nvPr/>
        </p:nvGrpSpPr>
        <p:grpSpPr>
          <a:xfrm>
            <a:off x="729922" y="1308314"/>
            <a:ext cx="3897476" cy="1420031"/>
            <a:chOff x="307059" y="2434809"/>
            <a:chExt cx="3897476" cy="1420031"/>
          </a:xfrm>
        </p:grpSpPr>
        <p:sp>
          <p:nvSpPr>
            <p:cNvPr id="55" name="左大括弧 54"/>
            <p:cNvSpPr/>
            <p:nvPr/>
          </p:nvSpPr>
          <p:spPr bwMode="auto">
            <a:xfrm>
              <a:off x="2731872" y="3057998"/>
              <a:ext cx="216334" cy="796842"/>
            </a:xfrm>
            <a:prstGeom prst="leftBrace">
              <a:avLst>
                <a:gd name="adj1" fmla="val 76516"/>
                <a:gd name="adj2" fmla="val 50000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  <a:ea typeface="新細明體" pitchFamily="18" charset="-120"/>
              </a:endParaRPr>
            </a:p>
          </p:txBody>
        </p:sp>
        <p:sp>
          <p:nvSpPr>
            <p:cNvPr id="56" name="矩形 55"/>
            <p:cNvSpPr/>
            <p:nvPr/>
          </p:nvSpPr>
          <p:spPr bwMode="auto">
            <a:xfrm>
              <a:off x="3091912" y="3057998"/>
              <a:ext cx="1056606" cy="724834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新細明體" pitchFamily="18" charset="-120"/>
              </a:endParaRPr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2299824" y="3237513"/>
              <a:ext cx="629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150 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58" name="群組 57"/>
            <p:cNvGrpSpPr/>
            <p:nvPr/>
          </p:nvGrpSpPr>
          <p:grpSpPr>
            <a:xfrm rot="5400000">
              <a:off x="3439201" y="2292665"/>
              <a:ext cx="362025" cy="1168642"/>
              <a:chOff x="1892574" y="2348880"/>
              <a:chExt cx="362025" cy="796842"/>
            </a:xfrm>
          </p:grpSpPr>
          <p:sp>
            <p:nvSpPr>
              <p:cNvPr id="59" name="左大括弧 58"/>
              <p:cNvSpPr/>
              <p:nvPr/>
            </p:nvSpPr>
            <p:spPr bwMode="auto">
              <a:xfrm>
                <a:off x="1892574" y="2348880"/>
                <a:ext cx="216334" cy="796842"/>
              </a:xfrm>
              <a:prstGeom prst="leftBrace">
                <a:avLst>
                  <a:gd name="adj1" fmla="val 76516"/>
                  <a:gd name="adj2" fmla="val 50000"/>
                </a:avLst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Garamond" pitchFamily="18" charset="0"/>
                  <a:ea typeface="新細明體" pitchFamily="18" charset="-120"/>
                </a:endParaRPr>
              </a:p>
            </p:txBody>
          </p:sp>
          <p:sp>
            <p:nvSpPr>
              <p:cNvPr id="60" name="矩形 59"/>
              <p:cNvSpPr/>
              <p:nvPr/>
            </p:nvSpPr>
            <p:spPr bwMode="auto">
              <a:xfrm>
                <a:off x="2195736" y="2384884"/>
                <a:ext cx="58863" cy="72483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新細明體" pitchFamily="18" charset="-120"/>
                </a:endParaRPr>
              </a:p>
            </p:txBody>
          </p:sp>
        </p:grpSp>
        <p:sp>
          <p:nvSpPr>
            <p:cNvPr id="61" name="文字方塊 60"/>
            <p:cNvSpPr txBox="1"/>
            <p:nvPr/>
          </p:nvSpPr>
          <p:spPr>
            <a:xfrm>
              <a:off x="3344307" y="2434809"/>
              <a:ext cx="551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  3 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3431572" y="3271753"/>
              <a:ext cx="408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rgbClr val="0070C0"/>
                  </a:solidFill>
                </a:rPr>
                <a:t>y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307059" y="3226718"/>
              <a:ext cx="15286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err="1" smtClean="0">
                  <a:solidFill>
                    <a:schemeClr val="bg2"/>
                  </a:solidFill>
                </a:rPr>
                <a:t>softmax</a:t>
              </a:r>
              <a:r>
                <a:rPr lang="en-US" altLang="zh-TW" dirty="0" smtClean="0">
                  <a:solidFill>
                    <a:schemeClr val="bg2"/>
                  </a:solidFill>
                </a:rPr>
                <a:t>(</a:t>
              </a:r>
              <a:r>
                <a:rPr lang="en-US" altLang="zh-TW" dirty="0" smtClean="0">
                  <a:solidFill>
                    <a:srgbClr val="0070C0"/>
                  </a:solidFill>
                </a:rPr>
                <a:t>out</a:t>
              </a:r>
              <a:r>
                <a:rPr lang="en-US" altLang="zh-TW" dirty="0" smtClean="0">
                  <a:solidFill>
                    <a:schemeClr val="bg2"/>
                  </a:solidFill>
                </a:rPr>
                <a:t>)</a:t>
              </a:r>
              <a:endParaRPr lang="zh-TW" altLang="en-US" dirty="0">
                <a:solidFill>
                  <a:schemeClr val="bg2"/>
                </a:solidFill>
              </a:endParaRPr>
            </a:p>
          </p:txBody>
        </p:sp>
        <p:sp>
          <p:nvSpPr>
            <p:cNvPr id="69" name="向右箭號 68"/>
            <p:cNvSpPr/>
            <p:nvPr/>
          </p:nvSpPr>
          <p:spPr bwMode="auto">
            <a:xfrm>
              <a:off x="1913448" y="3349172"/>
              <a:ext cx="398765" cy="146014"/>
            </a:xfrm>
            <a:prstGeom prst="rightArrow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Garamond" pitchFamily="18" charset="0"/>
                <a:ea typeface="新細明體" pitchFamily="18" charset="-120"/>
              </a:endParaRPr>
            </a:p>
          </p:txBody>
        </p:sp>
      </p:grpSp>
      <p:sp>
        <p:nvSpPr>
          <p:cNvPr id="82" name="文字方塊 81"/>
          <p:cNvSpPr txBox="1"/>
          <p:nvPr/>
        </p:nvSpPr>
        <p:spPr>
          <a:xfrm>
            <a:off x="653077" y="1006535"/>
            <a:ext cx="3390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bg2"/>
                </a:solidFill>
              </a:rPr>
              <a:t>y</a:t>
            </a:r>
            <a:r>
              <a:rPr lang="en-US" altLang="zh-TW" smtClean="0">
                <a:solidFill>
                  <a:schemeClr val="bg2"/>
                </a:solidFill>
              </a:rPr>
              <a:t>: </a:t>
            </a:r>
            <a:r>
              <a:rPr lang="zh-TW" altLang="en-US" dirty="0">
                <a:solidFill>
                  <a:schemeClr val="bg2"/>
                </a:solidFill>
              </a:rPr>
              <a:t>預測</a:t>
            </a:r>
            <a:r>
              <a:rPr lang="zh-TW" altLang="en-US" dirty="0" smtClean="0">
                <a:solidFill>
                  <a:schemeClr val="bg2"/>
                </a:solidFill>
              </a:rPr>
              <a:t>的 </a:t>
            </a:r>
            <a:r>
              <a:rPr lang="en-US" altLang="zh-TW" dirty="0" smtClean="0">
                <a:solidFill>
                  <a:schemeClr val="bg2"/>
                </a:solidFill>
              </a:rPr>
              <a:t>labels</a:t>
            </a:r>
            <a:endParaRPr lang="zh-TW" altLang="en-US" dirty="0">
              <a:solidFill>
                <a:schemeClr val="bg2"/>
              </a:solidFill>
            </a:endParaRPr>
          </a:p>
        </p:txBody>
      </p:sp>
      <p:sp>
        <p:nvSpPr>
          <p:cNvPr id="83" name="文字方塊 82"/>
          <p:cNvSpPr txBox="1"/>
          <p:nvPr/>
        </p:nvSpPr>
        <p:spPr>
          <a:xfrm>
            <a:off x="837293" y="3541658"/>
            <a:ext cx="6800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y</a:t>
            </a:r>
            <a:r>
              <a:rPr lang="en-US" altLang="zh-TW" dirty="0" smtClean="0">
                <a:solidFill>
                  <a:schemeClr val="bg2"/>
                </a:solidFill>
              </a:rPr>
              <a:t>   = </a:t>
            </a:r>
            <a:r>
              <a:rPr lang="en-US" altLang="zh-TW" dirty="0" err="1" smtClean="0">
                <a:solidFill>
                  <a:schemeClr val="bg2"/>
                </a:solidFill>
              </a:rPr>
              <a:t>tf.nn.softmax</a:t>
            </a:r>
            <a:r>
              <a:rPr lang="en-US" altLang="zh-TW" dirty="0" smtClean="0">
                <a:solidFill>
                  <a:schemeClr val="bg2"/>
                </a:solidFill>
              </a:rPr>
              <a:t>(</a:t>
            </a:r>
            <a:r>
              <a:rPr lang="en-US" altLang="zh-TW" dirty="0" smtClean="0">
                <a:solidFill>
                  <a:srgbClr val="0070C0"/>
                </a:solidFill>
              </a:rPr>
              <a:t>out</a:t>
            </a:r>
            <a:r>
              <a:rPr lang="en-US" altLang="zh-TW" dirty="0" smtClean="0">
                <a:solidFill>
                  <a:schemeClr val="bg2"/>
                </a:solidFill>
              </a:rPr>
              <a:t>)</a:t>
            </a:r>
          </a:p>
          <a:p>
            <a:r>
              <a:rPr lang="en-US" altLang="zh-TW" dirty="0">
                <a:solidFill>
                  <a:srgbClr val="0070C0"/>
                </a:solidFill>
              </a:rPr>
              <a:t>y_ </a:t>
            </a:r>
            <a:r>
              <a:rPr lang="en-US" altLang="zh-TW" dirty="0">
                <a:solidFill>
                  <a:schemeClr val="bg2"/>
                </a:solidFill>
              </a:rPr>
              <a:t>= </a:t>
            </a:r>
            <a:r>
              <a:rPr lang="en-US" altLang="zh-TW" dirty="0" err="1">
                <a:solidFill>
                  <a:schemeClr val="bg2"/>
                </a:solidFill>
              </a:rPr>
              <a:t>tf.placeholder</a:t>
            </a:r>
            <a:r>
              <a:rPr lang="en-US" altLang="zh-TW" dirty="0">
                <a:solidFill>
                  <a:schemeClr val="bg2"/>
                </a:solidFill>
              </a:rPr>
              <a:t>(tf.float32, [None, 3</a:t>
            </a:r>
            <a:r>
              <a:rPr lang="en-US" altLang="zh-TW" dirty="0" smtClean="0">
                <a:solidFill>
                  <a:schemeClr val="bg2"/>
                </a:solidFill>
              </a:rPr>
              <a:t>])</a:t>
            </a:r>
          </a:p>
        </p:txBody>
      </p:sp>
      <p:sp>
        <p:nvSpPr>
          <p:cNvPr id="64" name="文字方塊 63"/>
          <p:cNvSpPr txBox="1"/>
          <p:nvPr/>
        </p:nvSpPr>
        <p:spPr>
          <a:xfrm>
            <a:off x="715454" y="3172326"/>
            <a:ext cx="680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err="1" smtClean="0">
                <a:solidFill>
                  <a:schemeClr val="bg2"/>
                </a:solidFill>
              </a:rPr>
              <a:t>TensorFlow</a:t>
            </a:r>
            <a:r>
              <a:rPr lang="en-US" altLang="zh-TW" dirty="0" smtClean="0">
                <a:solidFill>
                  <a:schemeClr val="bg2"/>
                </a:solidFill>
              </a:rPr>
              <a:t> graph for  “y“, “y_”</a:t>
            </a:r>
            <a:endParaRPr lang="zh-TW" altLang="en-US" dirty="0">
              <a:solidFill>
                <a:schemeClr val="bg2"/>
              </a:solidFill>
            </a:endParaRPr>
          </a:p>
        </p:txBody>
      </p:sp>
      <p:sp>
        <p:nvSpPr>
          <p:cNvPr id="65" name="左大括弧 64"/>
          <p:cNvSpPr/>
          <p:nvPr/>
        </p:nvSpPr>
        <p:spPr bwMode="auto">
          <a:xfrm>
            <a:off x="6473713" y="1967290"/>
            <a:ext cx="216334" cy="796842"/>
          </a:xfrm>
          <a:prstGeom prst="leftBrace">
            <a:avLst>
              <a:gd name="adj1" fmla="val 76516"/>
              <a:gd name="adj2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66" name="矩形 65"/>
          <p:cNvSpPr/>
          <p:nvPr/>
        </p:nvSpPr>
        <p:spPr bwMode="auto">
          <a:xfrm>
            <a:off x="6833753" y="1967290"/>
            <a:ext cx="1056606" cy="724834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6041665" y="2146805"/>
            <a:ext cx="629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150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0" name="左大括弧 69"/>
          <p:cNvSpPr/>
          <p:nvPr/>
        </p:nvSpPr>
        <p:spPr bwMode="auto">
          <a:xfrm rot="5400000">
            <a:off x="7253888" y="1129112"/>
            <a:ext cx="216334" cy="1168642"/>
          </a:xfrm>
          <a:prstGeom prst="leftBrace">
            <a:avLst>
              <a:gd name="adj1" fmla="val 76516"/>
              <a:gd name="adj2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7086148" y="1344101"/>
            <a:ext cx="551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  3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7157788" y="2134896"/>
            <a:ext cx="48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y</a:t>
            </a:r>
            <a:r>
              <a:rPr lang="en-US" altLang="zh-TW" dirty="0" smtClean="0">
                <a:solidFill>
                  <a:srgbClr val="0070C0"/>
                </a:solidFill>
              </a:rPr>
              <a:t>_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5462786" y="1032665"/>
            <a:ext cx="3429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bg2"/>
                </a:solidFill>
              </a:rPr>
              <a:t>y_ : </a:t>
            </a:r>
            <a:r>
              <a:rPr lang="zh-TW" altLang="en-US" dirty="0" smtClean="0">
                <a:solidFill>
                  <a:schemeClr val="bg2"/>
                </a:solidFill>
              </a:rPr>
              <a:t>正確分類的 </a:t>
            </a:r>
            <a:r>
              <a:rPr lang="en-US" altLang="zh-TW" dirty="0" err="1" smtClean="0">
                <a:solidFill>
                  <a:schemeClr val="bg2"/>
                </a:solidFill>
              </a:rPr>
              <a:t>lables</a:t>
            </a:r>
            <a:endParaRPr lang="zh-TW" altLang="en-US" dirty="0">
              <a:solidFill>
                <a:schemeClr val="bg2"/>
              </a:solidFill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715454" y="4437112"/>
            <a:ext cx="6800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err="1" smtClean="0">
                <a:solidFill>
                  <a:schemeClr val="bg2"/>
                </a:solidFill>
              </a:rPr>
              <a:t>TensorFlow</a:t>
            </a:r>
            <a:r>
              <a:rPr lang="en-US" altLang="zh-TW" dirty="0" smtClean="0">
                <a:solidFill>
                  <a:schemeClr val="bg2"/>
                </a:solidFill>
              </a:rPr>
              <a:t> graph for accuracy</a:t>
            </a:r>
            <a:endParaRPr lang="en-US" altLang="zh-TW" dirty="0">
              <a:solidFill>
                <a:schemeClr val="bg2"/>
              </a:solidFill>
            </a:endParaRPr>
          </a:p>
          <a:p>
            <a:r>
              <a:rPr lang="en-US" altLang="zh-TW" dirty="0" err="1">
                <a:solidFill>
                  <a:srgbClr val="0070C0"/>
                </a:solidFill>
              </a:rPr>
              <a:t>correct_prediction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= </a:t>
            </a:r>
            <a:r>
              <a:rPr lang="en-US" altLang="zh-TW" dirty="0" err="1">
                <a:solidFill>
                  <a:schemeClr val="bg2"/>
                </a:solidFill>
              </a:rPr>
              <a:t>tf.equal</a:t>
            </a:r>
            <a:r>
              <a:rPr lang="en-US" altLang="zh-TW" dirty="0">
                <a:solidFill>
                  <a:schemeClr val="bg2"/>
                </a:solidFill>
              </a:rPr>
              <a:t>(</a:t>
            </a:r>
            <a:r>
              <a:rPr lang="en-US" altLang="zh-TW" dirty="0" err="1">
                <a:solidFill>
                  <a:schemeClr val="bg2"/>
                </a:solidFill>
              </a:rPr>
              <a:t>tf.argmax</a:t>
            </a:r>
            <a:r>
              <a:rPr lang="en-US" altLang="zh-TW" dirty="0">
                <a:solidFill>
                  <a:schemeClr val="bg2"/>
                </a:solidFill>
              </a:rPr>
              <a:t>(</a:t>
            </a:r>
            <a:r>
              <a:rPr lang="en-US" altLang="zh-TW" dirty="0">
                <a:solidFill>
                  <a:srgbClr val="0070C0"/>
                </a:solidFill>
              </a:rPr>
              <a:t>y</a:t>
            </a:r>
            <a:r>
              <a:rPr lang="en-US" altLang="zh-TW" dirty="0">
                <a:solidFill>
                  <a:schemeClr val="bg2"/>
                </a:solidFill>
              </a:rPr>
              <a:t>,1), </a:t>
            </a:r>
            <a:r>
              <a:rPr lang="en-US" altLang="zh-TW" dirty="0" err="1">
                <a:solidFill>
                  <a:schemeClr val="bg2"/>
                </a:solidFill>
              </a:rPr>
              <a:t>tf.argmax</a:t>
            </a:r>
            <a:r>
              <a:rPr lang="en-US" altLang="zh-TW" dirty="0">
                <a:solidFill>
                  <a:schemeClr val="bg2"/>
                </a:solidFill>
              </a:rPr>
              <a:t>(</a:t>
            </a:r>
            <a:r>
              <a:rPr lang="en-US" altLang="zh-TW" dirty="0">
                <a:solidFill>
                  <a:srgbClr val="0070C0"/>
                </a:solidFill>
              </a:rPr>
              <a:t>y_,</a:t>
            </a:r>
            <a:r>
              <a:rPr lang="en-US" altLang="zh-TW" dirty="0">
                <a:solidFill>
                  <a:schemeClr val="bg2"/>
                </a:solidFill>
              </a:rPr>
              <a:t>1))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accuracy</a:t>
            </a:r>
            <a:r>
              <a:rPr lang="en-US" altLang="zh-TW" dirty="0">
                <a:solidFill>
                  <a:schemeClr val="bg2"/>
                </a:solidFill>
              </a:rPr>
              <a:t> = </a:t>
            </a:r>
            <a:r>
              <a:rPr lang="en-US" altLang="zh-TW" dirty="0" err="1">
                <a:solidFill>
                  <a:schemeClr val="bg2"/>
                </a:solidFill>
              </a:rPr>
              <a:t>tf.reduce_mean</a:t>
            </a:r>
            <a:r>
              <a:rPr lang="en-US" altLang="zh-TW" dirty="0">
                <a:solidFill>
                  <a:schemeClr val="bg2"/>
                </a:solidFill>
              </a:rPr>
              <a:t>(</a:t>
            </a:r>
            <a:r>
              <a:rPr lang="en-US" altLang="zh-TW" dirty="0" err="1">
                <a:solidFill>
                  <a:schemeClr val="bg2"/>
                </a:solidFill>
              </a:rPr>
              <a:t>tf.cast</a:t>
            </a:r>
            <a:r>
              <a:rPr lang="en-US" altLang="zh-TW" dirty="0">
                <a:solidFill>
                  <a:schemeClr val="bg2"/>
                </a:solidFill>
              </a:rPr>
              <a:t>(</a:t>
            </a:r>
            <a:r>
              <a:rPr lang="en-US" altLang="zh-TW" dirty="0" err="1">
                <a:solidFill>
                  <a:srgbClr val="0070C0"/>
                </a:solidFill>
              </a:rPr>
              <a:t>correct_prediction</a:t>
            </a:r>
            <a:r>
              <a:rPr lang="en-US" altLang="zh-TW" dirty="0">
                <a:solidFill>
                  <a:schemeClr val="bg2"/>
                </a:solidFill>
              </a:rPr>
              <a:t>, "float"))</a:t>
            </a:r>
          </a:p>
        </p:txBody>
      </p:sp>
    </p:spTree>
    <p:extLst>
      <p:ext uri="{BB962C8B-B14F-4D97-AF65-F5344CB8AC3E}">
        <p14:creationId xmlns:p14="http://schemas.microsoft.com/office/powerpoint/2010/main" val="26884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797416"/>
          </a:xfrm>
        </p:spPr>
        <p:txBody>
          <a:bodyPr/>
          <a:lstStyle/>
          <a:p>
            <a:r>
              <a:rPr lang="en-US" altLang="zh-TW" sz="3200" dirty="0"/>
              <a:t>Add </a:t>
            </a:r>
            <a:r>
              <a:rPr lang="en-US" altLang="zh-TW" sz="3200" dirty="0" err="1"/>
              <a:t>TensorBoard</a:t>
            </a:r>
            <a:r>
              <a:rPr lang="en-US" altLang="zh-TW" sz="3200" dirty="0"/>
              <a:t> Logs</a:t>
            </a:r>
            <a:endParaRPr lang="en-US" altLang="zh-TW" sz="3200" dirty="0">
              <a:solidFill>
                <a:schemeClr val="bg2"/>
              </a:solidFill>
            </a:endParaRPr>
          </a:p>
        </p:txBody>
      </p:sp>
      <p:cxnSp>
        <p:nvCxnSpPr>
          <p:cNvPr id="11" name="直線單箭頭接點 10"/>
          <p:cNvCxnSpPr/>
          <p:nvPr/>
        </p:nvCxnSpPr>
        <p:spPr bwMode="auto">
          <a:xfrm>
            <a:off x="1403648" y="2060848"/>
            <a:ext cx="1296144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文字方塊 3"/>
          <p:cNvSpPr txBox="1"/>
          <p:nvPr/>
        </p:nvSpPr>
        <p:spPr>
          <a:xfrm>
            <a:off x="170756" y="1052736"/>
            <a:ext cx="88569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#</a:t>
            </a:r>
            <a:r>
              <a:rPr lang="zh-TW" altLang="en-US" dirty="0" smtClean="0">
                <a:solidFill>
                  <a:schemeClr val="bg2"/>
                </a:solidFill>
              </a:rPr>
              <a:t>在 </a:t>
            </a:r>
            <a:r>
              <a:rPr lang="en-US" altLang="zh-TW" dirty="0" smtClean="0">
                <a:solidFill>
                  <a:schemeClr val="bg2"/>
                </a:solidFill>
              </a:rPr>
              <a:t>accuracy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n</a:t>
            </a:r>
            <a:r>
              <a:rPr lang="en-US" altLang="zh-TW" dirty="0" smtClean="0">
                <a:solidFill>
                  <a:schemeClr val="bg2"/>
                </a:solidFill>
              </a:rPr>
              <a:t>ode </a:t>
            </a:r>
            <a:r>
              <a:rPr lang="zh-TW" altLang="en-US" dirty="0" smtClean="0">
                <a:solidFill>
                  <a:schemeClr val="bg2"/>
                </a:solidFill>
              </a:rPr>
              <a:t>附加 </a:t>
            </a:r>
            <a:r>
              <a:rPr lang="en-US" altLang="zh-TW" dirty="0" err="1" smtClean="0">
                <a:solidFill>
                  <a:schemeClr val="bg2"/>
                </a:solidFill>
              </a:rPr>
              <a:t>scalar_summary</a:t>
            </a:r>
            <a:r>
              <a:rPr lang="en-US" altLang="zh-TW" dirty="0" smtClean="0">
                <a:solidFill>
                  <a:schemeClr val="bg2"/>
                </a:solidFill>
              </a:rPr>
              <a:t> </a:t>
            </a:r>
            <a:r>
              <a:rPr lang="zh-TW" altLang="en-US" dirty="0" smtClean="0">
                <a:solidFill>
                  <a:schemeClr val="bg2"/>
                </a:solidFill>
              </a:rPr>
              <a:t>操作</a:t>
            </a:r>
            <a:r>
              <a:rPr lang="zh-TW" altLang="en-US" dirty="0">
                <a:solidFill>
                  <a:schemeClr val="bg2"/>
                </a:solidFill>
              </a:rPr>
              <a:t>來</a:t>
            </a:r>
            <a:r>
              <a:rPr lang="zh-TW" altLang="en-US" dirty="0" smtClean="0">
                <a:solidFill>
                  <a:schemeClr val="bg2"/>
                </a:solidFill>
              </a:rPr>
              <a:t>輸出 </a:t>
            </a:r>
            <a:r>
              <a:rPr lang="en-US" altLang="zh-TW" dirty="0" smtClean="0">
                <a:solidFill>
                  <a:schemeClr val="bg2"/>
                </a:solidFill>
              </a:rPr>
              <a:t>accuracy </a:t>
            </a:r>
            <a:r>
              <a:rPr lang="zh-TW" altLang="en-US" dirty="0" smtClean="0">
                <a:solidFill>
                  <a:schemeClr val="bg2"/>
                </a:solidFill>
              </a:rPr>
              <a:t>值</a:t>
            </a:r>
            <a:endParaRPr lang="en-US" altLang="zh-TW" dirty="0" smtClean="0">
              <a:solidFill>
                <a:schemeClr val="bg2"/>
              </a:solidFill>
            </a:endParaRPr>
          </a:p>
          <a:p>
            <a:r>
              <a:rPr lang="en-US" altLang="zh-TW" dirty="0" err="1" smtClean="0">
                <a:solidFill>
                  <a:schemeClr val="bg2"/>
                </a:solidFill>
              </a:rPr>
              <a:t>tf.scalar_summary</a:t>
            </a:r>
            <a:r>
              <a:rPr lang="en-US" altLang="zh-TW" dirty="0" smtClean="0">
                <a:solidFill>
                  <a:schemeClr val="bg2"/>
                </a:solidFill>
              </a:rPr>
              <a:t>(‘Accuracy', </a:t>
            </a:r>
            <a:r>
              <a:rPr lang="en-US" altLang="zh-TW" dirty="0" smtClean="0">
                <a:solidFill>
                  <a:srgbClr val="0070C0"/>
                </a:solidFill>
              </a:rPr>
              <a:t>accuracy</a:t>
            </a:r>
            <a:r>
              <a:rPr lang="en-US" altLang="zh-TW" dirty="0" smtClean="0">
                <a:solidFill>
                  <a:schemeClr val="bg2"/>
                </a:solidFill>
              </a:rPr>
              <a:t>)</a:t>
            </a:r>
          </a:p>
          <a:p>
            <a:endParaRPr lang="en-US" altLang="zh-TW" dirty="0">
              <a:solidFill>
                <a:schemeClr val="bg2"/>
              </a:solidFill>
            </a:endParaRPr>
          </a:p>
          <a:p>
            <a:r>
              <a:rPr lang="en-US" altLang="zh-TW" dirty="0" smtClean="0">
                <a:solidFill>
                  <a:schemeClr val="bg2"/>
                </a:solidFill>
              </a:rPr>
              <a:t>#</a:t>
            </a:r>
            <a:r>
              <a:rPr lang="zh-TW" altLang="en-US" dirty="0" smtClean="0">
                <a:solidFill>
                  <a:schemeClr val="bg2"/>
                </a:solidFill>
              </a:rPr>
              <a:t>匯總所有的</a:t>
            </a:r>
            <a:r>
              <a:rPr lang="en-US" altLang="zh-TW" dirty="0" smtClean="0">
                <a:solidFill>
                  <a:schemeClr val="bg2"/>
                </a:solidFill>
              </a:rPr>
              <a:t>summary</a:t>
            </a:r>
            <a:r>
              <a:rPr lang="zh-TW" altLang="en-US" dirty="0" smtClean="0">
                <a:solidFill>
                  <a:schemeClr val="bg2"/>
                </a:solidFill>
              </a:rPr>
              <a:t>操作</a:t>
            </a:r>
            <a:endParaRPr lang="en-US" altLang="zh-TW" dirty="0" smtClean="0">
              <a:solidFill>
                <a:schemeClr val="bg2"/>
              </a:solidFill>
            </a:endParaRPr>
          </a:p>
          <a:p>
            <a:r>
              <a:rPr lang="en-US" altLang="zh-TW" dirty="0" err="1">
                <a:solidFill>
                  <a:srgbClr val="0070C0"/>
                </a:solidFill>
              </a:rPr>
              <a:t>merged_summary_op</a:t>
            </a:r>
            <a:r>
              <a:rPr lang="en-US" altLang="zh-TW" dirty="0">
                <a:solidFill>
                  <a:schemeClr val="bg2"/>
                </a:solidFill>
              </a:rPr>
              <a:t> = </a:t>
            </a:r>
            <a:r>
              <a:rPr lang="en-US" altLang="zh-TW" dirty="0" err="1">
                <a:solidFill>
                  <a:schemeClr val="bg2"/>
                </a:solidFill>
              </a:rPr>
              <a:t>tf.merge_all_summaries</a:t>
            </a:r>
            <a:r>
              <a:rPr lang="en-US" altLang="zh-TW" dirty="0" smtClean="0">
                <a:solidFill>
                  <a:schemeClr val="bg2"/>
                </a:solidFill>
              </a:rPr>
              <a:t>()</a:t>
            </a:r>
          </a:p>
          <a:p>
            <a:endParaRPr lang="en-US" altLang="zh-TW" dirty="0" smtClean="0">
              <a:solidFill>
                <a:schemeClr val="bg2"/>
              </a:solidFill>
            </a:endParaRPr>
          </a:p>
          <a:p>
            <a:r>
              <a:rPr lang="en-US" altLang="zh-TW" dirty="0" smtClean="0">
                <a:solidFill>
                  <a:schemeClr val="bg2"/>
                </a:solidFill>
              </a:rPr>
              <a:t>#</a:t>
            </a:r>
            <a:r>
              <a:rPr lang="zh-TW" altLang="en-US" dirty="0" smtClean="0">
                <a:solidFill>
                  <a:schemeClr val="bg2"/>
                </a:solidFill>
              </a:rPr>
              <a:t>指定寫入</a:t>
            </a:r>
            <a:r>
              <a:rPr lang="en-US" altLang="zh-TW" dirty="0" smtClean="0">
                <a:solidFill>
                  <a:schemeClr val="bg2"/>
                </a:solidFill>
              </a:rPr>
              <a:t>summary</a:t>
            </a:r>
            <a:r>
              <a:rPr lang="zh-TW" altLang="en-US" dirty="0" smtClean="0">
                <a:solidFill>
                  <a:schemeClr val="bg2"/>
                </a:solidFill>
              </a:rPr>
              <a:t>的檔案路徑</a:t>
            </a:r>
            <a:endParaRPr lang="en-US" altLang="zh-TW" dirty="0" smtClean="0">
              <a:solidFill>
                <a:schemeClr val="bg2"/>
              </a:solidFill>
            </a:endParaRPr>
          </a:p>
          <a:p>
            <a:r>
              <a:rPr lang="en-US" altLang="zh-TW" dirty="0" err="1" smtClean="0">
                <a:solidFill>
                  <a:srgbClr val="0070C0"/>
                </a:solidFill>
              </a:rPr>
              <a:t>test_writer</a:t>
            </a:r>
            <a:r>
              <a:rPr lang="en-US" altLang="zh-TW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= </a:t>
            </a:r>
            <a:r>
              <a:rPr lang="en-US" altLang="zh-TW" dirty="0" err="1">
                <a:solidFill>
                  <a:schemeClr val="bg2"/>
                </a:solidFill>
              </a:rPr>
              <a:t>tf.train.SummaryWriter</a:t>
            </a:r>
            <a:r>
              <a:rPr lang="en-US" altLang="zh-TW" dirty="0" smtClean="0">
                <a:solidFill>
                  <a:schemeClr val="bg2"/>
                </a:solidFill>
              </a:rPr>
              <a:t>(‘./logs')</a:t>
            </a:r>
          </a:p>
          <a:p>
            <a:endParaRPr lang="en-US" altLang="zh-TW" dirty="0" smtClean="0">
              <a:solidFill>
                <a:schemeClr val="bg2"/>
              </a:solidFill>
            </a:endParaRPr>
          </a:p>
          <a:p>
            <a:r>
              <a:rPr lang="en-US" altLang="zh-TW" dirty="0" smtClean="0">
                <a:solidFill>
                  <a:schemeClr val="bg2"/>
                </a:solidFill>
              </a:rPr>
              <a:t>#</a:t>
            </a:r>
            <a:r>
              <a:rPr lang="zh-TW" altLang="en-US" dirty="0" smtClean="0">
                <a:solidFill>
                  <a:schemeClr val="bg2"/>
                </a:solidFill>
              </a:rPr>
              <a:t>在每次訓練時增加</a:t>
            </a:r>
            <a:r>
              <a:rPr lang="en-US" altLang="zh-TW" dirty="0" smtClean="0">
                <a:solidFill>
                  <a:schemeClr val="bg2"/>
                </a:solidFill>
              </a:rPr>
              <a:t>summary </a:t>
            </a:r>
            <a:r>
              <a:rPr lang="zh-TW" altLang="en-US" dirty="0" smtClean="0">
                <a:solidFill>
                  <a:schemeClr val="bg2"/>
                </a:solidFill>
              </a:rPr>
              <a:t>到檔案中</a:t>
            </a:r>
            <a:endParaRPr lang="en-US" altLang="zh-TW" dirty="0">
              <a:solidFill>
                <a:schemeClr val="bg2"/>
              </a:solidFill>
            </a:endParaRPr>
          </a:p>
          <a:p>
            <a:r>
              <a:rPr lang="en-US" altLang="zh-TW" dirty="0">
                <a:solidFill>
                  <a:schemeClr val="bg2"/>
                </a:solidFill>
              </a:rPr>
              <a:t>for </a:t>
            </a:r>
            <a:r>
              <a:rPr lang="en-US" altLang="zh-TW" dirty="0" err="1">
                <a:solidFill>
                  <a:schemeClr val="bg2"/>
                </a:solidFill>
              </a:rPr>
              <a:t>i</a:t>
            </a:r>
            <a:r>
              <a:rPr lang="en-US" altLang="zh-TW" dirty="0">
                <a:solidFill>
                  <a:schemeClr val="bg2"/>
                </a:solidFill>
              </a:rPr>
              <a:t> in range(1000): </a:t>
            </a:r>
          </a:p>
          <a:p>
            <a:r>
              <a:rPr lang="en-US" altLang="zh-TW" dirty="0">
                <a:solidFill>
                  <a:schemeClr val="bg2"/>
                </a:solidFill>
              </a:rPr>
              <a:t> </a:t>
            </a:r>
            <a:r>
              <a:rPr lang="en-US" altLang="zh-TW" dirty="0" smtClean="0">
                <a:solidFill>
                  <a:schemeClr val="bg2"/>
                </a:solidFill>
              </a:rPr>
              <a:t>     </a:t>
            </a:r>
            <a:r>
              <a:rPr lang="en-US" altLang="zh-TW" dirty="0" err="1" smtClean="0">
                <a:solidFill>
                  <a:schemeClr val="bg2"/>
                </a:solidFill>
              </a:rPr>
              <a:t>test_str</a:t>
            </a:r>
            <a:r>
              <a:rPr lang="en-US" altLang="zh-TW" dirty="0">
                <a:solidFill>
                  <a:schemeClr val="bg2"/>
                </a:solidFill>
              </a:rPr>
              <a:t>, </a:t>
            </a:r>
            <a:r>
              <a:rPr lang="en-US" altLang="zh-TW" dirty="0" err="1">
                <a:solidFill>
                  <a:schemeClr val="bg2"/>
                </a:solidFill>
              </a:rPr>
              <a:t>acc</a:t>
            </a:r>
            <a:r>
              <a:rPr lang="en-US" altLang="zh-TW" dirty="0">
                <a:solidFill>
                  <a:schemeClr val="bg2"/>
                </a:solidFill>
              </a:rPr>
              <a:t> = </a:t>
            </a:r>
            <a:r>
              <a:rPr lang="en-US" altLang="zh-TW" dirty="0" err="1">
                <a:solidFill>
                  <a:schemeClr val="bg2"/>
                </a:solidFill>
              </a:rPr>
              <a:t>sess.run</a:t>
            </a:r>
            <a:r>
              <a:rPr lang="en-US" altLang="zh-TW" dirty="0">
                <a:solidFill>
                  <a:schemeClr val="bg2"/>
                </a:solidFill>
              </a:rPr>
              <a:t>([</a:t>
            </a:r>
            <a:r>
              <a:rPr lang="en-US" altLang="zh-TW" dirty="0" err="1">
                <a:solidFill>
                  <a:srgbClr val="0070C0"/>
                </a:solidFill>
              </a:rPr>
              <a:t>merged_summary_op</a:t>
            </a:r>
            <a:r>
              <a:rPr lang="en-US" altLang="zh-TW" dirty="0">
                <a:solidFill>
                  <a:schemeClr val="bg2"/>
                </a:solidFill>
              </a:rPr>
              <a:t>, </a:t>
            </a:r>
            <a:r>
              <a:rPr lang="en-US" altLang="zh-TW" dirty="0">
                <a:solidFill>
                  <a:srgbClr val="0070C0"/>
                </a:solidFill>
              </a:rPr>
              <a:t>accuracy</a:t>
            </a:r>
            <a:r>
              <a:rPr lang="en-US" altLang="zh-TW" dirty="0">
                <a:solidFill>
                  <a:schemeClr val="bg2"/>
                </a:solidFill>
              </a:rPr>
              <a:t>], </a:t>
            </a:r>
            <a:endParaRPr lang="en-US" altLang="zh-TW" dirty="0" smtClean="0">
              <a:solidFill>
                <a:schemeClr val="bg2"/>
              </a:solidFill>
            </a:endParaRPr>
          </a:p>
          <a:p>
            <a:r>
              <a:rPr lang="en-US" altLang="zh-TW" dirty="0">
                <a:solidFill>
                  <a:schemeClr val="bg2"/>
                </a:solidFill>
              </a:rPr>
              <a:t> </a:t>
            </a:r>
            <a:r>
              <a:rPr lang="en-US" altLang="zh-TW" dirty="0" smtClean="0">
                <a:solidFill>
                  <a:schemeClr val="bg2"/>
                </a:solidFill>
              </a:rPr>
              <a:t>                                            </a:t>
            </a:r>
            <a:r>
              <a:rPr lang="en-US" altLang="zh-TW" dirty="0" err="1" smtClean="0">
                <a:solidFill>
                  <a:schemeClr val="bg2"/>
                </a:solidFill>
              </a:rPr>
              <a:t>feed_dict</a:t>
            </a:r>
            <a:r>
              <a:rPr lang="en-US" altLang="zh-TW" dirty="0">
                <a:solidFill>
                  <a:schemeClr val="bg2"/>
                </a:solidFill>
              </a:rPr>
              <a:t>={</a:t>
            </a:r>
            <a:r>
              <a:rPr lang="en-US" altLang="zh-TW" dirty="0" err="1">
                <a:solidFill>
                  <a:schemeClr val="bg2"/>
                </a:solidFill>
              </a:rPr>
              <a:t>inp</a:t>
            </a:r>
            <a:r>
              <a:rPr lang="en-US" altLang="zh-TW" dirty="0">
                <a:solidFill>
                  <a:schemeClr val="bg2"/>
                </a:solidFill>
              </a:rPr>
              <a:t>: [x for x in </a:t>
            </a:r>
            <a:r>
              <a:rPr lang="en-US" altLang="zh-TW" dirty="0" err="1">
                <a:solidFill>
                  <a:schemeClr val="bg2"/>
                </a:solidFill>
              </a:rPr>
              <a:t>testSet</a:t>
            </a:r>
            <a:r>
              <a:rPr lang="en-US" altLang="zh-TW" dirty="0">
                <a:solidFill>
                  <a:schemeClr val="bg2"/>
                </a:solidFill>
              </a:rPr>
              <a:t>[keys].values],</a:t>
            </a:r>
          </a:p>
          <a:p>
            <a:r>
              <a:rPr lang="en-US" altLang="zh-TW" dirty="0">
                <a:solidFill>
                  <a:schemeClr val="bg2"/>
                </a:solidFill>
              </a:rPr>
              <a:t>                                                         </a:t>
            </a:r>
            <a:r>
              <a:rPr lang="en-US" altLang="zh-TW" dirty="0" smtClean="0">
                <a:solidFill>
                  <a:schemeClr val="bg2"/>
                </a:solidFill>
              </a:rPr>
              <a:t>      y</a:t>
            </a:r>
            <a:r>
              <a:rPr lang="en-US" altLang="zh-TW" dirty="0">
                <a:solidFill>
                  <a:schemeClr val="bg2"/>
                </a:solidFill>
              </a:rPr>
              <a:t>_: [x for x in </a:t>
            </a:r>
            <a:r>
              <a:rPr lang="en-US" altLang="zh-TW" dirty="0" err="1">
                <a:solidFill>
                  <a:schemeClr val="bg2"/>
                </a:solidFill>
              </a:rPr>
              <a:t>testSet</a:t>
            </a:r>
            <a:r>
              <a:rPr lang="en-US" altLang="zh-TW" dirty="0">
                <a:solidFill>
                  <a:schemeClr val="bg2"/>
                </a:solidFill>
              </a:rPr>
              <a:t>['One-hot'].values]})</a:t>
            </a:r>
          </a:p>
          <a:p>
            <a:r>
              <a:rPr lang="en-US" altLang="zh-TW" dirty="0">
                <a:solidFill>
                  <a:schemeClr val="bg2"/>
                </a:solidFill>
              </a:rPr>
              <a:t>    </a:t>
            </a:r>
            <a:r>
              <a:rPr lang="en-US" altLang="zh-TW" dirty="0" smtClean="0">
                <a:solidFill>
                  <a:schemeClr val="bg2"/>
                </a:solidFill>
              </a:rPr>
              <a:t>  </a:t>
            </a:r>
            <a:r>
              <a:rPr lang="en-US" altLang="zh-TW" dirty="0" err="1" smtClean="0">
                <a:solidFill>
                  <a:srgbClr val="0070C0"/>
                </a:solidFill>
              </a:rPr>
              <a:t>test_writer</a:t>
            </a:r>
            <a:r>
              <a:rPr lang="en-US" altLang="zh-TW" dirty="0" err="1" smtClean="0">
                <a:solidFill>
                  <a:schemeClr val="bg2"/>
                </a:solidFill>
              </a:rPr>
              <a:t>.add_summary</a:t>
            </a:r>
            <a:r>
              <a:rPr lang="en-US" altLang="zh-TW" dirty="0" smtClean="0">
                <a:solidFill>
                  <a:schemeClr val="bg2"/>
                </a:solidFill>
              </a:rPr>
              <a:t>(</a:t>
            </a:r>
            <a:r>
              <a:rPr lang="en-US" altLang="zh-TW" dirty="0" err="1" smtClean="0">
                <a:solidFill>
                  <a:schemeClr val="bg2"/>
                </a:solidFill>
              </a:rPr>
              <a:t>test_str</a:t>
            </a:r>
            <a:r>
              <a:rPr lang="en-US" altLang="zh-TW" dirty="0">
                <a:solidFill>
                  <a:schemeClr val="bg2"/>
                </a:solidFill>
              </a:rPr>
              <a:t>, </a:t>
            </a:r>
            <a:r>
              <a:rPr lang="en-US" altLang="zh-TW" dirty="0" err="1">
                <a:solidFill>
                  <a:schemeClr val="bg2"/>
                </a:solidFill>
              </a:rPr>
              <a:t>i</a:t>
            </a:r>
            <a:r>
              <a:rPr lang="en-US" altLang="zh-TW" dirty="0">
                <a:solidFill>
                  <a:schemeClr val="bg2"/>
                </a:solidFill>
              </a:rPr>
              <a:t>)</a:t>
            </a:r>
          </a:p>
          <a:p>
            <a:endParaRPr lang="en-US" altLang="zh-TW" u="sng" dirty="0" smtClean="0">
              <a:solidFill>
                <a:schemeClr val="bg2"/>
              </a:solidFill>
            </a:endParaRPr>
          </a:p>
          <a:p>
            <a:endParaRPr lang="zh-TW" altLang="en-US" dirty="0">
              <a:solidFill>
                <a:schemeClr val="bg2"/>
              </a:solidFill>
            </a:endParaRPr>
          </a:p>
        </p:txBody>
      </p:sp>
      <p:cxnSp>
        <p:nvCxnSpPr>
          <p:cNvPr id="10" name="直線接點 9"/>
          <p:cNvCxnSpPr/>
          <p:nvPr/>
        </p:nvCxnSpPr>
        <p:spPr bwMode="auto">
          <a:xfrm>
            <a:off x="1187624" y="1556792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接點 11"/>
          <p:cNvCxnSpPr/>
          <p:nvPr/>
        </p:nvCxnSpPr>
        <p:spPr bwMode="auto">
          <a:xfrm>
            <a:off x="1187624" y="1700808"/>
            <a:ext cx="32403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單箭頭接點 12"/>
          <p:cNvCxnSpPr/>
          <p:nvPr/>
        </p:nvCxnSpPr>
        <p:spPr bwMode="auto">
          <a:xfrm>
            <a:off x="4427984" y="1700808"/>
            <a:ext cx="0" cy="3960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35182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797416"/>
          </a:xfrm>
        </p:spPr>
        <p:txBody>
          <a:bodyPr/>
          <a:lstStyle/>
          <a:p>
            <a:r>
              <a:rPr lang="en-US" altLang="zh-TW" sz="3200" smtClean="0"/>
              <a:t>Launch </a:t>
            </a:r>
            <a:r>
              <a:rPr lang="en-US" altLang="zh-TW" sz="3200" dirty="0" err="1" smtClean="0"/>
              <a:t>TensorBoard</a:t>
            </a:r>
            <a:endParaRPr lang="en-US" altLang="zh-TW" sz="3200" dirty="0">
              <a:solidFill>
                <a:schemeClr val="bg2"/>
              </a:solidFill>
            </a:endParaRPr>
          </a:p>
        </p:txBody>
      </p:sp>
      <p:cxnSp>
        <p:nvCxnSpPr>
          <p:cNvPr id="11" name="直線單箭頭接點 10"/>
          <p:cNvCxnSpPr/>
          <p:nvPr/>
        </p:nvCxnSpPr>
        <p:spPr bwMode="auto">
          <a:xfrm>
            <a:off x="1403648" y="2060848"/>
            <a:ext cx="1296144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文字方塊 3"/>
          <p:cNvSpPr txBox="1"/>
          <p:nvPr/>
        </p:nvSpPr>
        <p:spPr>
          <a:xfrm>
            <a:off x="170756" y="1052736"/>
            <a:ext cx="8856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chemeClr val="bg2"/>
                </a:solidFill>
              </a:rPr>
              <a:t>啟動</a:t>
            </a:r>
            <a:r>
              <a:rPr lang="en-US" altLang="zh-TW" dirty="0" err="1" smtClean="0">
                <a:solidFill>
                  <a:schemeClr val="bg2"/>
                </a:solidFill>
              </a:rPr>
              <a:t>TensorBoard</a:t>
            </a:r>
            <a:r>
              <a:rPr lang="en-US" altLang="zh-TW" dirty="0" smtClean="0">
                <a:solidFill>
                  <a:schemeClr val="bg2"/>
                </a:solidFill>
              </a:rPr>
              <a:t> </a:t>
            </a:r>
            <a:r>
              <a:rPr lang="zh-TW" altLang="en-US" dirty="0" smtClean="0">
                <a:solidFill>
                  <a:schemeClr val="bg2"/>
                </a:solidFill>
              </a:rPr>
              <a:t>並指定</a:t>
            </a:r>
            <a:r>
              <a:rPr lang="en-US" altLang="zh-TW" dirty="0" smtClean="0">
                <a:solidFill>
                  <a:schemeClr val="bg2"/>
                </a:solidFill>
              </a:rPr>
              <a:t>logs </a:t>
            </a:r>
            <a:r>
              <a:rPr lang="zh-TW" altLang="en-US" dirty="0" smtClean="0">
                <a:solidFill>
                  <a:schemeClr val="bg2"/>
                </a:solidFill>
              </a:rPr>
              <a:t>位置</a:t>
            </a:r>
            <a:r>
              <a:rPr lang="en-US" altLang="zh-TW" dirty="0" smtClean="0">
                <a:solidFill>
                  <a:schemeClr val="bg2"/>
                </a:solidFill>
              </a:rPr>
              <a:t>:</a:t>
            </a:r>
          </a:p>
          <a:p>
            <a:r>
              <a:rPr lang="en-US" altLang="zh-TW" dirty="0">
                <a:solidFill>
                  <a:schemeClr val="bg2"/>
                </a:solidFill>
              </a:rPr>
              <a:t>$</a:t>
            </a:r>
            <a:r>
              <a:rPr lang="en-US" altLang="zh-TW" dirty="0" err="1" smtClean="0">
                <a:solidFill>
                  <a:schemeClr val="bg2"/>
                </a:solidFill>
              </a:rPr>
              <a:t>tensorboard</a:t>
            </a:r>
            <a:r>
              <a:rPr lang="en-US" altLang="zh-TW" dirty="0" smtClean="0">
                <a:solidFill>
                  <a:schemeClr val="bg2"/>
                </a:solidFill>
              </a:rPr>
              <a:t> –</a:t>
            </a:r>
            <a:r>
              <a:rPr lang="en-US" altLang="zh-TW" dirty="0" err="1" smtClean="0">
                <a:solidFill>
                  <a:schemeClr val="bg2"/>
                </a:solidFill>
              </a:rPr>
              <a:t>loddir</a:t>
            </a:r>
            <a:r>
              <a:rPr lang="en-US" altLang="zh-TW" dirty="0" smtClean="0">
                <a:solidFill>
                  <a:schemeClr val="bg2"/>
                </a:solidFill>
              </a:rPr>
              <a:t>==/</a:t>
            </a:r>
            <a:r>
              <a:rPr lang="en-US" altLang="zh-TW" dirty="0" err="1" smtClean="0">
                <a:solidFill>
                  <a:schemeClr val="bg2"/>
                </a:solidFill>
              </a:rPr>
              <a:t>mnt</a:t>
            </a:r>
            <a:r>
              <a:rPr lang="en-US" altLang="zh-TW" dirty="0" smtClean="0">
                <a:solidFill>
                  <a:schemeClr val="bg2"/>
                </a:solidFill>
              </a:rPr>
              <a:t>/logs</a:t>
            </a:r>
          </a:p>
          <a:p>
            <a:endParaRPr lang="en-US" altLang="zh-TW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chemeClr val="bg2"/>
                </a:solidFill>
              </a:rPr>
              <a:t>使用瀏覽器顯示</a:t>
            </a:r>
            <a:r>
              <a:rPr lang="en-US" altLang="zh-TW" dirty="0" smtClean="0">
                <a:solidFill>
                  <a:schemeClr val="bg2"/>
                </a:solidFill>
              </a:rPr>
              <a:t>logs.</a:t>
            </a:r>
          </a:p>
          <a:p>
            <a:r>
              <a:rPr lang="zh-TW" altLang="en-US" dirty="0" smtClean="0">
                <a:solidFill>
                  <a:schemeClr val="bg2"/>
                </a:solidFill>
              </a:rPr>
              <a:t>位置</a:t>
            </a:r>
            <a:r>
              <a:rPr lang="en-US" altLang="zh-TW" dirty="0" smtClean="0">
                <a:solidFill>
                  <a:schemeClr val="bg2"/>
                </a:solidFill>
              </a:rPr>
              <a:t>: 127.0.0.1:6006</a:t>
            </a:r>
          </a:p>
          <a:p>
            <a:endParaRPr lang="en-US" altLang="zh-TW" u="sng" dirty="0" smtClean="0">
              <a:solidFill>
                <a:schemeClr val="bg2"/>
              </a:solidFill>
            </a:endParaRPr>
          </a:p>
          <a:p>
            <a:endParaRPr lang="zh-TW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77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707904" y="2420888"/>
            <a:ext cx="1584176" cy="797416"/>
          </a:xfrm>
        </p:spPr>
        <p:txBody>
          <a:bodyPr/>
          <a:lstStyle/>
          <a:p>
            <a:r>
              <a:rPr lang="en-US" altLang="zh-TW" sz="3200" dirty="0" smtClean="0"/>
              <a:t>Demo</a:t>
            </a:r>
            <a:endParaRPr lang="en-US" altLang="zh-TW" sz="3200" dirty="0">
              <a:solidFill>
                <a:schemeClr val="bg2"/>
              </a:solidFill>
            </a:endParaRPr>
          </a:p>
        </p:txBody>
      </p:sp>
      <p:cxnSp>
        <p:nvCxnSpPr>
          <p:cNvPr id="11" name="直線單箭頭接點 10"/>
          <p:cNvCxnSpPr/>
          <p:nvPr/>
        </p:nvCxnSpPr>
        <p:spPr bwMode="auto">
          <a:xfrm>
            <a:off x="1403648" y="2060848"/>
            <a:ext cx="1296144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91830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e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ream">
  <a:themeElements>
    <a:clrScheme name="">
      <a:dk1>
        <a:srgbClr val="000000"/>
      </a:dk1>
      <a:lt1>
        <a:srgbClr val="FFFFFF"/>
      </a:lt1>
      <a:dk2>
        <a:srgbClr val="BFA673"/>
      </a:dk2>
      <a:lt2>
        <a:srgbClr val="000099"/>
      </a:lt2>
      <a:accent1>
        <a:srgbClr val="FFCC00"/>
      </a:accent1>
      <a:accent2>
        <a:srgbClr val="808000"/>
      </a:accent2>
      <a:accent3>
        <a:srgbClr val="DCD0BC"/>
      </a:accent3>
      <a:accent4>
        <a:srgbClr val="DADADA"/>
      </a:accent4>
      <a:accent5>
        <a:srgbClr val="FFE2AA"/>
      </a:accent5>
      <a:accent6>
        <a:srgbClr val="737300"/>
      </a:accent6>
      <a:hlink>
        <a:srgbClr val="784700"/>
      </a:hlink>
      <a:folHlink>
        <a:srgbClr val="9A7200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advantech</Template>
  <TotalTime>33604</TotalTime>
  <Words>273</Words>
  <Application>Microsoft Office PowerPoint</Application>
  <PresentationFormat>如螢幕大小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4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advantech</vt:lpstr>
      <vt:lpstr>Stream</vt:lpstr>
      <vt:lpstr>自訂設計</vt:lpstr>
      <vt:lpstr>2_Stream</vt:lpstr>
      <vt:lpstr>How to evaluate model with TensorBoard</vt:lpstr>
      <vt:lpstr>Outline</vt:lpstr>
      <vt:lpstr>What is Overfitting</vt:lpstr>
      <vt:lpstr>Analyze Overfitting By TensorBoard</vt:lpstr>
      <vt:lpstr>How to add TensorBoard logs</vt:lpstr>
      <vt:lpstr>Build TensorFlow Graph</vt:lpstr>
      <vt:lpstr>Add TensorBoard Logs</vt:lpstr>
      <vt:lpstr>Launch TensorBoard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SaaS application apply on WISE-Cloud RESTful APIs</dc:title>
  <dc:creator>Jeffrey.Hung</dc:creator>
  <cp:lastModifiedBy>Ivan.Chen</cp:lastModifiedBy>
  <cp:revision>1584</cp:revision>
  <dcterms:created xsi:type="dcterms:W3CDTF">2015-07-22T02:07:48Z</dcterms:created>
  <dcterms:modified xsi:type="dcterms:W3CDTF">2016-09-01T08:25:30Z</dcterms:modified>
</cp:coreProperties>
</file>