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19"/>
  </p:notesMasterIdLst>
  <p:handoutMasterIdLst>
    <p:handoutMasterId r:id="rId20"/>
  </p:handoutMasterIdLst>
  <p:sldIdLst>
    <p:sldId id="524" r:id="rId2"/>
    <p:sldId id="529" r:id="rId3"/>
    <p:sldId id="530" r:id="rId4"/>
    <p:sldId id="531" r:id="rId5"/>
    <p:sldId id="532" r:id="rId6"/>
    <p:sldId id="533" r:id="rId7"/>
    <p:sldId id="535" r:id="rId8"/>
    <p:sldId id="536" r:id="rId9"/>
    <p:sldId id="534" r:id="rId10"/>
    <p:sldId id="539" r:id="rId11"/>
    <p:sldId id="540" r:id="rId12"/>
    <p:sldId id="538" r:id="rId13"/>
    <p:sldId id="537" r:id="rId14"/>
    <p:sldId id="541" r:id="rId15"/>
    <p:sldId id="543" r:id="rId16"/>
    <p:sldId id="542" r:id="rId17"/>
    <p:sldId id="523" r:id="rId18"/>
  </p:sldIdLst>
  <p:sldSz cx="9144000" cy="5143500" type="screen16x9"/>
  <p:notesSz cx="7099300" cy="10234613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Garamond" panose="02020404030301010803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Garamond" panose="02020404030301010803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Garamond" panose="02020404030301010803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Garamond" panose="02020404030301010803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Garamond" panose="02020404030301010803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Garamond" panose="02020404030301010803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Garamond" panose="02020404030301010803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Garamond" panose="02020404030301010803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Garamond" panose="02020404030301010803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  <a:srgbClr val="904086"/>
    <a:srgbClr val="FFFF99"/>
    <a:srgbClr val="FAA40A"/>
    <a:srgbClr val="000099"/>
    <a:srgbClr val="004280"/>
    <a:srgbClr val="336699"/>
    <a:srgbClr val="FFFF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5332" autoAdjust="0"/>
  </p:normalViewPr>
  <p:slideViewPr>
    <p:cSldViewPr snapToGrid="0">
      <p:cViewPr>
        <p:scale>
          <a:sx n="125" d="100"/>
          <a:sy n="125" d="100"/>
        </p:scale>
        <p:origin x="-660" y="-5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2184" y="-114"/>
      </p:cViewPr>
      <p:guideLst>
        <p:guide orient="horz" pos="3223"/>
        <p:guide pos="22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 eaLnBrk="1" hangingPunct="1">
              <a:defRPr sz="13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 eaLnBrk="1" hangingPunct="1">
              <a:defRPr sz="13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5706236B-6576-4B3D-A3AB-C59AEC53896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48353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 eaLnBrk="1" hangingPunct="1">
              <a:defRPr sz="13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9700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 eaLnBrk="1" hangingPunct="1">
              <a:defRPr sz="13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4AFF815F-C9EA-4E96-8259-916526B0245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24555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9DE2DFEE-9176-4369-8591-518FDE3A2ED2}" type="slidenum">
              <a:rPr lang="en-US" altLang="zh-TW" sz="1300" smtClean="0">
                <a:latin typeface="Garamond" panose="02020404030301010803" pitchFamily="18" charset="0"/>
              </a:rPr>
              <a:pPr>
                <a:spcBef>
                  <a:spcPct val="0"/>
                </a:spcBef>
              </a:pPr>
              <a:t>1</a:t>
            </a:fld>
            <a:endParaRPr lang="en-US" altLang="zh-TW" sz="1300" smtClean="0">
              <a:latin typeface="Garamond" panose="02020404030301010803" pitchFamily="18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94707" y="1596488"/>
            <a:ext cx="6400800" cy="1314450"/>
          </a:xfrm>
          <a:effectLst/>
        </p:spPr>
        <p:txBody>
          <a:bodyPr>
            <a:normAutofit/>
          </a:bodyPr>
          <a:lstStyle>
            <a:lvl1pPr marL="0" indent="0" algn="l">
              <a:buNone/>
              <a:defRPr kumimoji="1" lang="zh-TW" altLang="en-US" sz="4000" b="1" kern="0" baseline="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34985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5404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內容版面配置區 5"/>
          <p:cNvSpPr>
            <a:spLocks noGrp="1"/>
          </p:cNvSpPr>
          <p:nvPr>
            <p:ph idx="1"/>
          </p:nvPr>
        </p:nvSpPr>
        <p:spPr>
          <a:xfrm>
            <a:off x="457200" y="936625"/>
            <a:ext cx="8229600" cy="3575050"/>
          </a:xfr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</a:lstStyle>
          <a:p>
            <a:endParaRPr lang="en-US" altLang="zh-TW" dirty="0" smtClean="0"/>
          </a:p>
        </p:txBody>
      </p:sp>
      <p:sp>
        <p:nvSpPr>
          <p:cNvPr id="9" name="標題 4"/>
          <p:cNvSpPr>
            <a:spLocks noGrp="1"/>
          </p:cNvSpPr>
          <p:nvPr>
            <p:ph type="title"/>
          </p:nvPr>
        </p:nvSpPr>
        <p:spPr>
          <a:xfrm>
            <a:off x="457200" y="87313"/>
            <a:ext cx="8229600" cy="755650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1985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6000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圖片 7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9238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3968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974725"/>
            <a:ext cx="8229600" cy="364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ea typeface="新細明體" charset="-120"/>
              </a:defRPr>
            </a:lvl1pPr>
          </a:lstStyle>
          <a:p>
            <a:pPr>
              <a:defRPr/>
            </a:pPr>
            <a:fld id="{BF69DFC0-C867-4B71-8991-875B3166D967}" type="datetimeFigureOut">
              <a:rPr lang="zh-TW" altLang="en-US"/>
              <a:pPr>
                <a:defRPr/>
              </a:pPr>
              <a:t>2019/4/16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D0CAAF8-9D54-4418-B1A4-09153240720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6" r:id="rId1"/>
    <p:sldLayoutId id="2147484427" r:id="rId2"/>
    <p:sldLayoutId id="2147484428" r:id="rId3"/>
    <p:sldLayoutId id="2147484429" r:id="rId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微軟正黑體" pitchFamily="34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微軟正黑體" pitchFamily="34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微軟正黑體" pitchFamily="34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wrencelin.info/2017/04/ansible-notes/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95325" y="1597025"/>
            <a:ext cx="6400800" cy="131445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Deploy K8S </a:t>
            </a:r>
            <a:r>
              <a:rPr lang="en-US" altLang="zh-TW" dirty="0" smtClean="0"/>
              <a:t>with </a:t>
            </a:r>
            <a:r>
              <a:rPr lang="en-US" altLang="zh-TW" dirty="0" err="1" smtClean="0"/>
              <a:t>Ansible</a:t>
            </a:r>
            <a:endParaRPr lang="en-US" altLang="zh-TW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77875" y="3887788"/>
            <a:ext cx="3794125" cy="315912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80000"/>
              <a:buFontTx/>
              <a:buNone/>
              <a:defRPr kumimoji="1" sz="1800" b="1">
                <a:solidFill>
                  <a:srgbClr val="0070C0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Times New Roman" pitchFamily="18" charset="0"/>
              <a:buChar char="–"/>
              <a:defRPr kumimoji="1"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  <a:defRPr kumimoji="1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Times New Roman" pitchFamily="18" charset="0"/>
              <a:buChar char="–"/>
              <a:defRPr kumimoji="1" sz="1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US" altLang="zh-TW" sz="1600" b="0" dirty="0" smtClean="0">
                <a:solidFill>
                  <a:schemeClr val="tx1"/>
                </a:solidFill>
              </a:rPr>
              <a:t>Terry Lu, </a:t>
            </a:r>
            <a:r>
              <a:rPr lang="en-US" altLang="zh-TW" sz="1600" b="0" dirty="0" smtClean="0">
                <a:solidFill>
                  <a:schemeClr val="tx1"/>
                </a:solidFill>
              </a:rPr>
              <a:t>ESS-</a:t>
            </a:r>
            <a:r>
              <a:rPr lang="en-US" altLang="zh-TW" sz="1600" b="0" dirty="0" err="1" smtClean="0">
                <a:solidFill>
                  <a:schemeClr val="tx1"/>
                </a:solidFill>
              </a:rPr>
              <a:t>EdgeSense</a:t>
            </a:r>
            <a:r>
              <a:rPr lang="en-US" altLang="zh-TW" sz="1600" b="0" dirty="0" smtClean="0">
                <a:solidFill>
                  <a:schemeClr val="tx1"/>
                </a:solidFill>
              </a:rPr>
              <a:t>, Embedded-</a:t>
            </a:r>
            <a:r>
              <a:rPr lang="en-US" altLang="zh-TW" sz="1600" b="0" dirty="0" err="1" smtClean="0">
                <a:solidFill>
                  <a:schemeClr val="tx1"/>
                </a:solidFill>
              </a:rPr>
              <a:t>IoT</a:t>
            </a:r>
            <a:endParaRPr lang="en-US" altLang="zh-TW" sz="1600" b="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altLang="zh-TW" sz="1600" b="0" dirty="0" smtClean="0">
                <a:solidFill>
                  <a:schemeClr val="tx1"/>
                </a:solidFill>
              </a:rPr>
              <a:t>2019/04/16</a:t>
            </a:r>
            <a:endParaRPr lang="en-US" altLang="zh-TW" sz="16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Ansible</a:t>
            </a:r>
            <a:r>
              <a:rPr lang="en-US" altLang="zh-TW" dirty="0" smtClean="0"/>
              <a:t> - Task</a:t>
            </a:r>
            <a:endParaRPr lang="zh-TW" alt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885" y="3021330"/>
            <a:ext cx="51625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170" y="968692"/>
            <a:ext cx="58293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/>
          <p:nvPr/>
        </p:nvSpPr>
        <p:spPr>
          <a:xfrm>
            <a:off x="1927860" y="1958340"/>
            <a:ext cx="910590" cy="1600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9" name="直線單箭頭接點 8"/>
          <p:cNvCxnSpPr>
            <a:stCxn id="8" idx="1"/>
            <a:endCxn id="10" idx="0"/>
          </p:cNvCxnSpPr>
          <p:nvPr/>
        </p:nvCxnSpPr>
        <p:spPr>
          <a:xfrm flipH="1">
            <a:off x="1190844" y="2038350"/>
            <a:ext cx="737016" cy="48875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字方塊 9"/>
          <p:cNvSpPr txBox="1"/>
          <p:nvPr/>
        </p:nvSpPr>
        <p:spPr>
          <a:xfrm>
            <a:off x="688142" y="2527101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+mn-lt"/>
              </a:rPr>
              <a:t>Modules</a:t>
            </a:r>
            <a:endParaRPr lang="zh-TW" alt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746885" y="3245167"/>
            <a:ext cx="910590" cy="1600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5" name="直線單箭頭接點 14"/>
          <p:cNvCxnSpPr>
            <a:stCxn id="14" idx="1"/>
            <a:endCxn id="10" idx="2"/>
          </p:cNvCxnSpPr>
          <p:nvPr/>
        </p:nvCxnSpPr>
        <p:spPr>
          <a:xfrm flipH="1" flipV="1">
            <a:off x="1190844" y="2896433"/>
            <a:ext cx="556041" cy="42874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562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TW" dirty="0" smtClean="0"/>
              <a:t>Handler is the task, but it define the error handle task instead of deploy task.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Ansible</a:t>
            </a:r>
            <a:r>
              <a:rPr lang="en-US" altLang="zh-TW" dirty="0" smtClean="0"/>
              <a:t> - Handlers</a:t>
            </a:r>
            <a:endParaRPr lang="zh-TW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505" y="2259330"/>
            <a:ext cx="2724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508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TW" dirty="0" err="1" smtClean="0"/>
              <a:t>Ansible</a:t>
            </a:r>
            <a:r>
              <a:rPr lang="en-US" altLang="zh-TW" dirty="0" smtClean="0"/>
              <a:t> role is a group of tasks.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Ansible</a:t>
            </a:r>
            <a:r>
              <a:rPr lang="en-US" altLang="zh-TW" dirty="0"/>
              <a:t> - Role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5017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Ansible</a:t>
            </a:r>
            <a:r>
              <a:rPr lang="en-US" altLang="zh-TW" dirty="0"/>
              <a:t> - </a:t>
            </a:r>
            <a:r>
              <a:rPr lang="en-US" altLang="zh-TW" dirty="0" smtClean="0"/>
              <a:t>Role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685800" y="792480"/>
            <a:ext cx="2872740" cy="39395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 smtClean="0"/>
              <a:t>Playbook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830580" y="1181100"/>
            <a:ext cx="2537460" cy="27051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 smtClean="0"/>
              <a:t>Play1</a:t>
            </a:r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pPr algn="ctr"/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830580" y="4015740"/>
            <a:ext cx="2537460" cy="5334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Play2…</a:t>
            </a:r>
          </a:p>
        </p:txBody>
      </p:sp>
      <p:sp>
        <p:nvSpPr>
          <p:cNvPr id="8" name="矩形 7"/>
          <p:cNvSpPr/>
          <p:nvPr/>
        </p:nvSpPr>
        <p:spPr>
          <a:xfrm>
            <a:off x="967740" y="1653540"/>
            <a:ext cx="2118360" cy="11811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 smtClean="0"/>
              <a:t>Tasks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task1:</a:t>
            </a:r>
          </a:p>
          <a:p>
            <a:r>
              <a:rPr lang="en-US" altLang="zh-TW" dirty="0" smtClean="0"/>
              <a:t>    task2:</a:t>
            </a:r>
            <a:endParaRPr lang="en-US" altLang="zh-TW" dirty="0"/>
          </a:p>
          <a:p>
            <a:r>
              <a:rPr lang="en-US" altLang="zh-TW" dirty="0" smtClean="0"/>
              <a:t>    …</a:t>
            </a:r>
            <a:endParaRPr lang="zh-TW" altLang="en-US" dirty="0"/>
          </a:p>
        </p:txBody>
      </p:sp>
      <p:sp>
        <p:nvSpPr>
          <p:cNvPr id="10" name="矩形 9"/>
          <p:cNvSpPr/>
          <p:nvPr/>
        </p:nvSpPr>
        <p:spPr>
          <a:xfrm>
            <a:off x="967740" y="2933700"/>
            <a:ext cx="2118360" cy="85344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 smtClean="0"/>
              <a:t>Handlers</a:t>
            </a:r>
          </a:p>
          <a:p>
            <a:r>
              <a:rPr lang="en-US" altLang="zh-TW" dirty="0" smtClean="0"/>
              <a:t>    handler1:</a:t>
            </a:r>
            <a:endParaRPr lang="en-US" altLang="zh-TW" dirty="0"/>
          </a:p>
          <a:p>
            <a:r>
              <a:rPr lang="en-US" altLang="zh-TW" dirty="0" smtClean="0"/>
              <a:t>    …</a:t>
            </a:r>
          </a:p>
        </p:txBody>
      </p:sp>
      <p:sp>
        <p:nvSpPr>
          <p:cNvPr id="9" name="矩形 8"/>
          <p:cNvSpPr/>
          <p:nvPr/>
        </p:nvSpPr>
        <p:spPr>
          <a:xfrm>
            <a:off x="4648200" y="792480"/>
            <a:ext cx="2872740" cy="39395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 smtClean="0"/>
              <a:t>Playbook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4792980" y="1181100"/>
            <a:ext cx="2537460" cy="27051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 smtClean="0"/>
              <a:t>Play1</a:t>
            </a:r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pPr algn="ctr"/>
            <a:endParaRPr lang="zh-TW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4792980" y="4015740"/>
            <a:ext cx="2537460" cy="5334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Play2…</a:t>
            </a:r>
          </a:p>
        </p:txBody>
      </p:sp>
      <p:sp>
        <p:nvSpPr>
          <p:cNvPr id="13" name="矩形 12"/>
          <p:cNvSpPr/>
          <p:nvPr/>
        </p:nvSpPr>
        <p:spPr>
          <a:xfrm>
            <a:off x="4930140" y="1653540"/>
            <a:ext cx="2118360" cy="2133600"/>
          </a:xfrm>
          <a:prstGeom prst="rect">
            <a:avLst/>
          </a:prstGeom>
          <a:solidFill>
            <a:srgbClr val="90408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 smtClean="0"/>
              <a:t>Roles</a:t>
            </a:r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2" name="矩形 1"/>
          <p:cNvSpPr/>
          <p:nvPr/>
        </p:nvSpPr>
        <p:spPr>
          <a:xfrm>
            <a:off x="5036820" y="2125980"/>
            <a:ext cx="1920240" cy="8077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 smtClean="0"/>
              <a:t>Role1: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task1</a:t>
            </a:r>
          </a:p>
          <a:p>
            <a:r>
              <a:rPr lang="en-US" altLang="zh-TW" dirty="0" smtClean="0"/>
              <a:t>    Handler1</a:t>
            </a:r>
          </a:p>
        </p:txBody>
      </p:sp>
      <p:sp>
        <p:nvSpPr>
          <p:cNvPr id="15" name="矩形 14"/>
          <p:cNvSpPr/>
          <p:nvPr/>
        </p:nvSpPr>
        <p:spPr>
          <a:xfrm>
            <a:off x="5029200" y="3025141"/>
            <a:ext cx="1920240" cy="66103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 smtClean="0"/>
              <a:t>Role2: </a:t>
            </a:r>
            <a:endParaRPr lang="en-US" altLang="zh-TW" dirty="0"/>
          </a:p>
          <a:p>
            <a:r>
              <a:rPr lang="en-US" altLang="zh-TW" dirty="0" smtClean="0"/>
              <a:t>    task2</a:t>
            </a:r>
          </a:p>
        </p:txBody>
      </p:sp>
    </p:spTree>
    <p:extLst>
      <p:ext uri="{BB962C8B-B14F-4D97-AF65-F5344CB8AC3E}">
        <p14:creationId xmlns:p14="http://schemas.microsoft.com/office/powerpoint/2010/main" val="144573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Ansible</a:t>
            </a:r>
            <a:r>
              <a:rPr lang="en-US" altLang="zh-TW" dirty="0" smtClean="0"/>
              <a:t> - Variable</a:t>
            </a:r>
            <a:endParaRPr lang="zh-TW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133" y="2100263"/>
            <a:ext cx="4049515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270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TW" dirty="0" smtClean="0"/>
              <a:t>Loops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TW" dirty="0" smtClean="0"/>
              <a:t>Template (Jinja2)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TW" dirty="0" smtClean="0"/>
              <a:t>Ad-Hoc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TW" dirty="0" smtClean="0"/>
              <a:t>Plugins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Ansible</a:t>
            </a:r>
            <a:r>
              <a:rPr lang="en-US" altLang="zh-TW" dirty="0" smtClean="0"/>
              <a:t> - Other Topics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0318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TW" dirty="0">
                <a:hlinkClick r:id="rId2"/>
              </a:rPr>
              <a:t>http://www.lawrencelin.info/2017/04/ansible-notes</a:t>
            </a:r>
            <a:r>
              <a:rPr lang="en-US" altLang="zh-TW" dirty="0" smtClean="0">
                <a:hlinkClick r:id="rId2"/>
              </a:rPr>
              <a:t>/</a:t>
            </a:r>
            <a:endParaRPr lang="en-US" altLang="zh-TW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9642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文字方塊 2"/>
          <p:cNvSpPr txBox="1">
            <a:spLocks noChangeArrowheads="1"/>
          </p:cNvSpPr>
          <p:nvPr/>
        </p:nvSpPr>
        <p:spPr bwMode="auto">
          <a:xfrm>
            <a:off x="358775" y="2205038"/>
            <a:ext cx="50927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 b="1" i="1">
                <a:solidFill>
                  <a:srgbClr val="FAA4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Together,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 b="1" i="1">
                <a:solidFill>
                  <a:srgbClr val="FAA4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We Go Far and Grow Big</a:t>
            </a:r>
            <a:endParaRPr lang="zh-TW" altLang="en-US" sz="2800" b="1" i="1">
              <a:solidFill>
                <a:srgbClr val="FAA40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內容版面配置區 5"/>
          <p:cNvSpPr>
            <a:spLocks noGrp="1"/>
          </p:cNvSpPr>
          <p:nvPr>
            <p:ph idx="4294967295"/>
          </p:nvPr>
        </p:nvSpPr>
        <p:spPr>
          <a:xfrm>
            <a:off x="457200" y="936624"/>
            <a:ext cx="8229600" cy="3780155"/>
          </a:xfrm>
        </p:spPr>
        <p:txBody>
          <a:bodyPr/>
          <a:lstStyle/>
          <a:p>
            <a:pPr eaLnBrk="1" hangingPunct="1"/>
            <a:r>
              <a:rPr lang="en-US" altLang="zh-TW" sz="2000" dirty="0" smtClean="0"/>
              <a:t>Introduce to </a:t>
            </a:r>
            <a:r>
              <a:rPr lang="en-US" altLang="zh-TW" sz="2000" dirty="0" err="1" smtClean="0"/>
              <a:t>Ansible</a:t>
            </a:r>
            <a:endParaRPr lang="en-US" altLang="zh-TW" sz="2000" dirty="0" smtClean="0"/>
          </a:p>
          <a:p>
            <a:pPr eaLnBrk="1" hangingPunct="1"/>
            <a:r>
              <a:rPr lang="en-US" altLang="zh-TW" sz="2000" dirty="0" smtClean="0"/>
              <a:t>Inventory</a:t>
            </a:r>
          </a:p>
          <a:p>
            <a:pPr eaLnBrk="1" hangingPunct="1"/>
            <a:r>
              <a:rPr lang="en-US" altLang="zh-TW" sz="2000" dirty="0" smtClean="0"/>
              <a:t>Playbook</a:t>
            </a:r>
          </a:p>
          <a:p>
            <a:pPr eaLnBrk="1" hangingPunct="1"/>
            <a:r>
              <a:rPr lang="en-US" altLang="zh-TW" sz="2000" dirty="0" smtClean="0"/>
              <a:t>Task</a:t>
            </a:r>
          </a:p>
          <a:p>
            <a:pPr eaLnBrk="1" hangingPunct="1"/>
            <a:r>
              <a:rPr lang="en-US" altLang="zh-TW" sz="2000" dirty="0" smtClean="0"/>
              <a:t>Handler</a:t>
            </a:r>
          </a:p>
          <a:p>
            <a:pPr eaLnBrk="1" hangingPunct="1"/>
            <a:r>
              <a:rPr lang="en-US" altLang="zh-TW" sz="2000" dirty="0" smtClean="0"/>
              <a:t>Variable</a:t>
            </a:r>
          </a:p>
          <a:p>
            <a:pPr eaLnBrk="1" hangingPunct="1"/>
            <a:r>
              <a:rPr lang="en-US" altLang="zh-TW" sz="2000"/>
              <a:t>Other Topics</a:t>
            </a:r>
            <a:endParaRPr lang="en-US" altLang="zh-TW" sz="2000" dirty="0" smtClean="0"/>
          </a:p>
          <a:p>
            <a:pPr eaLnBrk="1" hangingPunct="1"/>
            <a:endParaRPr lang="en-US" altLang="zh-TW" sz="2000" dirty="0" smtClean="0"/>
          </a:p>
          <a:p>
            <a:pPr eaLnBrk="1" hangingPunct="1"/>
            <a:endParaRPr lang="en-US" altLang="zh-TW" sz="2000" dirty="0" smtClean="0"/>
          </a:p>
          <a:p>
            <a:pPr eaLnBrk="1" hangingPunct="1"/>
            <a:endParaRPr lang="zh-TW" altLang="en-US" sz="2000" dirty="0" smtClean="0"/>
          </a:p>
        </p:txBody>
      </p:sp>
      <p:sp>
        <p:nvSpPr>
          <p:cNvPr id="2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800" kern="0" dirty="0">
                <a:solidFill>
                  <a:srgbClr val="003366"/>
                </a:solidFill>
                <a:cs typeface="Arial" panose="020B0604020202020204" pitchFamily="34" charset="0"/>
              </a:rPr>
              <a:t>Agenda</a:t>
            </a:r>
            <a:endParaRPr lang="zh-TW" altLang="en-US" sz="2800" kern="0" dirty="0">
              <a:solidFill>
                <a:srgbClr val="003366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TW" dirty="0" smtClean="0"/>
              <a:t>Deploy software to multi-hosts with SSH protocol.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TW" dirty="0" smtClean="0"/>
              <a:t>Implement with python.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Ansible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775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TW" dirty="0" smtClean="0"/>
              <a:t>The </a:t>
            </a:r>
            <a:r>
              <a:rPr lang="en-US" altLang="zh-TW" dirty="0" err="1" smtClean="0"/>
              <a:t>config</a:t>
            </a:r>
            <a:r>
              <a:rPr lang="en-US" altLang="zh-TW" dirty="0" smtClean="0"/>
              <a:t> database of </a:t>
            </a:r>
            <a:r>
              <a:rPr lang="en-US" altLang="zh-TW" dirty="0" err="1" smtClean="0"/>
              <a:t>Ansible</a:t>
            </a:r>
            <a:r>
              <a:rPr lang="en-US" altLang="zh-TW" dirty="0" smtClean="0"/>
              <a:t>.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zh-TW" dirty="0"/>
              <a:t>INI or YAML</a:t>
            </a:r>
            <a:r>
              <a:rPr lang="en-US" altLang="zh-TW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TW" dirty="0" err="1" smtClean="0"/>
              <a:t>Config</a:t>
            </a:r>
            <a:r>
              <a:rPr lang="en-US" altLang="zh-TW" dirty="0" smtClean="0"/>
              <a:t>: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altLang="zh-TW" dirty="0" smtClean="0"/>
              <a:t>Host need to deploy.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altLang="zh-TW" dirty="0" smtClean="0"/>
              <a:t>Parameters of deployment.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Ansible</a:t>
            </a:r>
            <a:r>
              <a:rPr lang="en-US" altLang="zh-TW" dirty="0" smtClean="0"/>
              <a:t> - Inventory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210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TW" dirty="0" smtClean="0"/>
              <a:t>The INI inventory file usually used to describe the hosts information.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Ansible</a:t>
            </a:r>
            <a:r>
              <a:rPr lang="en-US" altLang="zh-TW" dirty="0"/>
              <a:t> </a:t>
            </a:r>
            <a:r>
              <a:rPr lang="en-US" altLang="zh-TW" dirty="0" smtClean="0"/>
              <a:t>- Inventory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" y="2202180"/>
            <a:ext cx="8854440" cy="1661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48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TW" dirty="0" smtClean="0"/>
              <a:t>The YAML inventory usually used to </a:t>
            </a:r>
            <a:r>
              <a:rPr lang="en-US" altLang="zh-TW" dirty="0" err="1" smtClean="0"/>
              <a:t>config</a:t>
            </a:r>
            <a:r>
              <a:rPr lang="en-US" altLang="zh-TW" dirty="0" smtClean="0"/>
              <a:t> parameters of deployment.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Ansible</a:t>
            </a:r>
            <a:r>
              <a:rPr lang="en-US" altLang="zh-TW" dirty="0"/>
              <a:t> - Inventory</a:t>
            </a:r>
            <a:endParaRPr lang="zh-TW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413" y="2026920"/>
            <a:ext cx="3152775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9478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TW" dirty="0" smtClean="0"/>
              <a:t>Playbooks is a list of tasks for deployment.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TW" dirty="0" smtClean="0"/>
              <a:t>YAML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TW" dirty="0" smtClean="0"/>
              <a:t>Command: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altLang="zh-TW" dirty="0" err="1" smtClean="0"/>
              <a:t>ansible</a:t>
            </a:r>
            <a:r>
              <a:rPr lang="en-US" altLang="zh-TW" dirty="0" smtClean="0"/>
              <a:t>-playbook </a:t>
            </a:r>
            <a:r>
              <a:rPr lang="en-US" altLang="zh-TW" dirty="0" smtClean="0">
                <a:solidFill>
                  <a:srgbClr val="FF0000"/>
                </a:solidFill>
              </a:rPr>
              <a:t>-</a:t>
            </a:r>
            <a:r>
              <a:rPr lang="en-US" altLang="zh-TW" dirty="0" err="1" smtClean="0">
                <a:solidFill>
                  <a:srgbClr val="FF0000"/>
                </a:solidFill>
              </a:rPr>
              <a:t>i</a:t>
            </a:r>
            <a:r>
              <a:rPr lang="en-US" altLang="zh-TW" dirty="0" smtClean="0">
                <a:solidFill>
                  <a:srgbClr val="FF0000"/>
                </a:solidFill>
              </a:rPr>
              <a:t> INVENTORY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playbook.yml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Ansible</a:t>
            </a:r>
            <a:r>
              <a:rPr lang="en-US" altLang="zh-TW" dirty="0" smtClean="0"/>
              <a:t> - Playbooks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91883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Ansible</a:t>
            </a:r>
            <a:r>
              <a:rPr lang="en-US" altLang="zh-TW" dirty="0"/>
              <a:t> - Playbooks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2293620" y="792480"/>
            <a:ext cx="2872740" cy="39395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 smtClean="0"/>
              <a:t>Playbook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2438400" y="1181100"/>
            <a:ext cx="2537460" cy="27051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 smtClean="0"/>
              <a:t>Play1</a:t>
            </a:r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pPr algn="ctr"/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2438400" y="4015740"/>
            <a:ext cx="2537460" cy="5334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Play2…</a:t>
            </a:r>
          </a:p>
        </p:txBody>
      </p:sp>
      <p:sp>
        <p:nvSpPr>
          <p:cNvPr id="8" name="矩形 7"/>
          <p:cNvSpPr/>
          <p:nvPr/>
        </p:nvSpPr>
        <p:spPr>
          <a:xfrm>
            <a:off x="2575560" y="1653540"/>
            <a:ext cx="2118360" cy="11811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 smtClean="0"/>
              <a:t>Tasks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task1:</a:t>
            </a:r>
          </a:p>
          <a:p>
            <a:r>
              <a:rPr lang="en-US" altLang="zh-TW" dirty="0" smtClean="0"/>
              <a:t>    task2:</a:t>
            </a:r>
            <a:endParaRPr lang="en-US" altLang="zh-TW" dirty="0"/>
          </a:p>
          <a:p>
            <a:r>
              <a:rPr lang="en-US" altLang="zh-TW" dirty="0" smtClean="0"/>
              <a:t>    …</a:t>
            </a:r>
            <a:endParaRPr lang="zh-TW" altLang="en-US" dirty="0"/>
          </a:p>
        </p:txBody>
      </p:sp>
      <p:sp>
        <p:nvSpPr>
          <p:cNvPr id="10" name="矩形 9"/>
          <p:cNvSpPr/>
          <p:nvPr/>
        </p:nvSpPr>
        <p:spPr>
          <a:xfrm>
            <a:off x="2575560" y="2933700"/>
            <a:ext cx="2118360" cy="85344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 smtClean="0"/>
              <a:t>Handlers</a:t>
            </a:r>
          </a:p>
          <a:p>
            <a:r>
              <a:rPr lang="en-US" altLang="zh-TW" dirty="0" smtClean="0"/>
              <a:t>    handler1:</a:t>
            </a:r>
            <a:endParaRPr lang="en-US" altLang="zh-TW" dirty="0"/>
          </a:p>
          <a:p>
            <a:r>
              <a:rPr lang="en-US" altLang="zh-TW" dirty="0" smtClean="0"/>
              <a:t>    …</a:t>
            </a:r>
          </a:p>
        </p:txBody>
      </p:sp>
    </p:spTree>
    <p:extLst>
      <p:ext uri="{BB962C8B-B14F-4D97-AF65-F5344CB8AC3E}">
        <p14:creationId xmlns:p14="http://schemas.microsoft.com/office/powerpoint/2010/main" val="235908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Ansible</a:t>
            </a:r>
            <a:r>
              <a:rPr lang="en-US" altLang="zh-TW" dirty="0"/>
              <a:t> - Playbooks</a:t>
            </a:r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195" y="725805"/>
            <a:ext cx="5183505" cy="41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9" name="群組 48"/>
          <p:cNvGrpSpPr/>
          <p:nvPr/>
        </p:nvGrpSpPr>
        <p:grpSpPr>
          <a:xfrm>
            <a:off x="541020" y="891540"/>
            <a:ext cx="3520440" cy="3893820"/>
            <a:chOff x="541020" y="891540"/>
            <a:chExt cx="3520440" cy="3893820"/>
          </a:xfrm>
        </p:grpSpPr>
        <p:sp>
          <p:nvSpPr>
            <p:cNvPr id="4" name="矩形 3"/>
            <p:cNvSpPr/>
            <p:nvPr/>
          </p:nvSpPr>
          <p:spPr>
            <a:xfrm>
              <a:off x="1615440" y="891540"/>
              <a:ext cx="2446020" cy="21336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1615440" y="4572000"/>
              <a:ext cx="2209800" cy="21336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7" name="直線單箭頭接點 6"/>
            <p:cNvCxnSpPr>
              <a:endCxn id="11" idx="0"/>
            </p:cNvCxnSpPr>
            <p:nvPr/>
          </p:nvCxnSpPr>
          <p:spPr>
            <a:xfrm flipH="1">
              <a:off x="869796" y="998220"/>
              <a:ext cx="745644" cy="155448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單箭頭接點 8"/>
            <p:cNvCxnSpPr>
              <a:stCxn id="6" idx="1"/>
              <a:endCxn id="11" idx="2"/>
            </p:cNvCxnSpPr>
            <p:nvPr/>
          </p:nvCxnSpPr>
          <p:spPr>
            <a:xfrm flipH="1" flipV="1">
              <a:off x="869796" y="2922032"/>
              <a:ext cx="745644" cy="1756648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文字方塊 10"/>
            <p:cNvSpPr txBox="1"/>
            <p:nvPr/>
          </p:nvSpPr>
          <p:spPr>
            <a:xfrm>
              <a:off x="541020" y="2552700"/>
              <a:ext cx="6575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FF0000"/>
                  </a:solidFill>
                  <a:latin typeface="+mn-lt"/>
                </a:rPr>
                <a:t>plays</a:t>
              </a:r>
              <a:endParaRPr lang="zh-TW" altLang="en-US" dirty="0">
                <a:solidFill>
                  <a:srgbClr val="FF0000"/>
                </a:solidFill>
                <a:latin typeface="+mn-lt"/>
              </a:endParaRPr>
            </a:p>
          </p:txBody>
        </p:sp>
      </p:grpSp>
      <p:grpSp>
        <p:nvGrpSpPr>
          <p:cNvPr id="50" name="群組 49"/>
          <p:cNvGrpSpPr/>
          <p:nvPr/>
        </p:nvGrpSpPr>
        <p:grpSpPr>
          <a:xfrm>
            <a:off x="1615440" y="1026914"/>
            <a:ext cx="3486398" cy="369332"/>
            <a:chOff x="1615440" y="1026914"/>
            <a:chExt cx="3486398" cy="369332"/>
          </a:xfrm>
        </p:grpSpPr>
        <p:sp>
          <p:nvSpPr>
            <p:cNvPr id="16" name="矩形 15"/>
            <p:cNvSpPr/>
            <p:nvPr/>
          </p:nvSpPr>
          <p:spPr>
            <a:xfrm>
              <a:off x="1615440" y="1104900"/>
              <a:ext cx="1223010" cy="16002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7" name="直線單箭頭接點 16"/>
            <p:cNvCxnSpPr>
              <a:stCxn id="16" idx="3"/>
            </p:cNvCxnSpPr>
            <p:nvPr/>
          </p:nvCxnSpPr>
          <p:spPr>
            <a:xfrm>
              <a:off x="2838450" y="1184910"/>
              <a:ext cx="1581150" cy="2667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文字方塊 22"/>
            <p:cNvSpPr txBox="1"/>
            <p:nvPr/>
          </p:nvSpPr>
          <p:spPr>
            <a:xfrm>
              <a:off x="4419600" y="1026914"/>
              <a:ext cx="6822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FF0000"/>
                  </a:solidFill>
                  <a:latin typeface="+mn-lt"/>
                </a:rPr>
                <a:t>hosts</a:t>
              </a:r>
              <a:endParaRPr lang="zh-TW" altLang="en-US" dirty="0">
                <a:solidFill>
                  <a:srgbClr val="FF0000"/>
                </a:solidFill>
                <a:latin typeface="+mn-lt"/>
              </a:endParaRPr>
            </a:p>
          </p:txBody>
        </p:sp>
      </p:grpSp>
      <p:grpSp>
        <p:nvGrpSpPr>
          <p:cNvPr id="52" name="群組 51"/>
          <p:cNvGrpSpPr/>
          <p:nvPr/>
        </p:nvGrpSpPr>
        <p:grpSpPr>
          <a:xfrm>
            <a:off x="1705927" y="3421380"/>
            <a:ext cx="6756689" cy="1043940"/>
            <a:chOff x="1705927" y="3421380"/>
            <a:chExt cx="6756689" cy="1043940"/>
          </a:xfrm>
        </p:grpSpPr>
        <p:sp>
          <p:nvSpPr>
            <p:cNvPr id="29" name="矩形 28"/>
            <p:cNvSpPr/>
            <p:nvPr/>
          </p:nvSpPr>
          <p:spPr>
            <a:xfrm>
              <a:off x="1705927" y="3421380"/>
              <a:ext cx="5037773" cy="104394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36" name="直線單箭頭接點 35"/>
            <p:cNvCxnSpPr>
              <a:endCxn id="37" idx="1"/>
            </p:cNvCxnSpPr>
            <p:nvPr/>
          </p:nvCxnSpPr>
          <p:spPr>
            <a:xfrm>
              <a:off x="6743700" y="3943350"/>
              <a:ext cx="723900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文字方塊 36"/>
            <p:cNvSpPr txBox="1"/>
            <p:nvPr/>
          </p:nvSpPr>
          <p:spPr>
            <a:xfrm>
              <a:off x="7467600" y="3758684"/>
              <a:ext cx="9950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FF0000"/>
                  </a:solidFill>
                  <a:latin typeface="+mn-lt"/>
                </a:rPr>
                <a:t>handlers</a:t>
              </a:r>
              <a:endParaRPr lang="zh-TW" altLang="en-US" dirty="0">
                <a:solidFill>
                  <a:srgbClr val="FF0000"/>
                </a:solidFill>
                <a:latin typeface="+mn-lt"/>
              </a:endParaRPr>
            </a:p>
          </p:txBody>
        </p:sp>
      </p:grpSp>
      <p:grpSp>
        <p:nvGrpSpPr>
          <p:cNvPr id="51" name="群組 50"/>
          <p:cNvGrpSpPr/>
          <p:nvPr/>
        </p:nvGrpSpPr>
        <p:grpSpPr>
          <a:xfrm>
            <a:off x="1705926" y="1943100"/>
            <a:ext cx="6412686" cy="1478280"/>
            <a:chOff x="1705926" y="1943100"/>
            <a:chExt cx="6412686" cy="1478280"/>
          </a:xfrm>
        </p:grpSpPr>
        <p:sp>
          <p:nvSpPr>
            <p:cNvPr id="28" name="矩形 27"/>
            <p:cNvSpPr/>
            <p:nvPr/>
          </p:nvSpPr>
          <p:spPr>
            <a:xfrm>
              <a:off x="1705926" y="1943100"/>
              <a:ext cx="5037773" cy="147828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32" name="直線單箭頭接點 31"/>
            <p:cNvCxnSpPr>
              <a:stCxn id="3074" idx="3"/>
              <a:endCxn id="39" idx="1"/>
            </p:cNvCxnSpPr>
            <p:nvPr/>
          </p:nvCxnSpPr>
          <p:spPr>
            <a:xfrm flipV="1">
              <a:off x="6743700" y="2814304"/>
              <a:ext cx="723900" cy="1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文字方塊 38"/>
            <p:cNvSpPr txBox="1"/>
            <p:nvPr/>
          </p:nvSpPr>
          <p:spPr>
            <a:xfrm>
              <a:off x="7467600" y="2629638"/>
              <a:ext cx="651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FF0000"/>
                  </a:solidFill>
                  <a:latin typeface="+mn-lt"/>
                </a:rPr>
                <a:t>tasks</a:t>
              </a:r>
              <a:endParaRPr lang="zh-TW" altLang="en-US" dirty="0">
                <a:solidFill>
                  <a:srgbClr val="FF0000"/>
                </a:solidFill>
                <a:latin typeface="+mn-lt"/>
              </a:endParaRPr>
            </a:p>
          </p:txBody>
        </p:sp>
      </p:grpSp>
      <p:grpSp>
        <p:nvGrpSpPr>
          <p:cNvPr id="45" name="群組 44"/>
          <p:cNvGrpSpPr/>
          <p:nvPr/>
        </p:nvGrpSpPr>
        <p:grpSpPr>
          <a:xfrm>
            <a:off x="2058590" y="3238500"/>
            <a:ext cx="2166223" cy="592336"/>
            <a:chOff x="2058590" y="3238500"/>
            <a:chExt cx="2166223" cy="592336"/>
          </a:xfrm>
        </p:grpSpPr>
        <p:sp>
          <p:nvSpPr>
            <p:cNvPr id="44" name="橢圓 43"/>
            <p:cNvSpPr/>
            <p:nvPr/>
          </p:nvSpPr>
          <p:spPr>
            <a:xfrm>
              <a:off x="2080260" y="3238500"/>
              <a:ext cx="2144553" cy="259080"/>
            </a:xfrm>
            <a:prstGeom prst="ellipse">
              <a:avLst/>
            </a:prstGeom>
            <a:no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8" name="橢圓 47"/>
            <p:cNvSpPr/>
            <p:nvPr/>
          </p:nvSpPr>
          <p:spPr>
            <a:xfrm>
              <a:off x="2058590" y="3571756"/>
              <a:ext cx="2144553" cy="259080"/>
            </a:xfrm>
            <a:prstGeom prst="ellipse">
              <a:avLst/>
            </a:prstGeom>
            <a:no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40092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自訂設計">
  <a:themeElements>
    <a:clrScheme name="沉穩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7992</TotalTime>
  <Words>240</Words>
  <Application>Microsoft Office PowerPoint</Application>
  <PresentationFormat>如螢幕大小 (16:9)</PresentationFormat>
  <Paragraphs>139</Paragraphs>
  <Slides>17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自訂設計</vt:lpstr>
      <vt:lpstr>PowerPoint 簡報</vt:lpstr>
      <vt:lpstr>Agenda</vt:lpstr>
      <vt:lpstr>Ansible</vt:lpstr>
      <vt:lpstr>Ansible - Inventory</vt:lpstr>
      <vt:lpstr>Ansible - Inventory</vt:lpstr>
      <vt:lpstr>Ansible - Inventory</vt:lpstr>
      <vt:lpstr>Ansible - Playbooks</vt:lpstr>
      <vt:lpstr>Ansible - Playbooks</vt:lpstr>
      <vt:lpstr>Ansible - Playbooks</vt:lpstr>
      <vt:lpstr>Ansible - Task</vt:lpstr>
      <vt:lpstr>Ansible - Handlers</vt:lpstr>
      <vt:lpstr>Ansible - Role</vt:lpstr>
      <vt:lpstr>Ansible - Role</vt:lpstr>
      <vt:lpstr>Ansible - Variable</vt:lpstr>
      <vt:lpstr>Ansible - Other Topics</vt:lpstr>
      <vt:lpstr>Reference</vt:lpstr>
      <vt:lpstr>PowerPoint 簡報</vt:lpstr>
    </vt:vector>
  </TitlesOfParts>
  <Company>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x</dc:creator>
  <cp:lastModifiedBy>Terry.Lu</cp:lastModifiedBy>
  <cp:revision>838</cp:revision>
  <dcterms:created xsi:type="dcterms:W3CDTF">2004-01-16T02:40:24Z</dcterms:created>
  <dcterms:modified xsi:type="dcterms:W3CDTF">2019-04-17T02:00:04Z</dcterms:modified>
</cp:coreProperties>
</file>