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8"/>
  </p:notesMasterIdLst>
  <p:handoutMasterIdLst>
    <p:handoutMasterId r:id="rId19"/>
  </p:handoutMasterIdLst>
  <p:sldIdLst>
    <p:sldId id="524" r:id="rId2"/>
    <p:sldId id="529" r:id="rId3"/>
    <p:sldId id="556" r:id="rId4"/>
    <p:sldId id="555" r:id="rId5"/>
    <p:sldId id="562" r:id="rId6"/>
    <p:sldId id="563" r:id="rId7"/>
    <p:sldId id="557" r:id="rId8"/>
    <p:sldId id="558" r:id="rId9"/>
    <p:sldId id="553" r:id="rId10"/>
    <p:sldId id="560" r:id="rId11"/>
    <p:sldId id="561" r:id="rId12"/>
    <p:sldId id="559" r:id="rId13"/>
    <p:sldId id="565" r:id="rId14"/>
    <p:sldId id="564" r:id="rId15"/>
    <p:sldId id="523" r:id="rId16"/>
    <p:sldId id="554" r:id="rId17"/>
  </p:sldIdLst>
  <p:sldSz cx="9144000" cy="5143500" type="screen16x9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99"/>
    <a:srgbClr val="FAA40A"/>
    <a:srgbClr val="000099"/>
    <a:srgbClr val="004280"/>
    <a:srgbClr val="3366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5332" autoAdjust="0"/>
  </p:normalViewPr>
  <p:slideViewPr>
    <p:cSldViewPr snapToGrid="0">
      <p:cViewPr>
        <p:scale>
          <a:sx n="125" d="100"/>
          <a:sy n="125" d="100"/>
        </p:scale>
        <p:origin x="-1224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706236B-6576-4B3D-A3AB-C59AEC5389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86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AFF815F-C9EA-4E96-8259-916526B024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2489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E2DFEE-9176-4369-8591-518FDE3A2ED2}" type="slidenum">
              <a:rPr lang="en-US" altLang="zh-TW" sz="1300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z="1300" smtClean="0">
              <a:latin typeface="Garamond" panose="02020404030301010803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5"/>
          <p:cNvSpPr>
            <a:spLocks noGrp="1"/>
          </p:cNvSpPr>
          <p:nvPr>
            <p:ph idx="1"/>
          </p:nvPr>
        </p:nvSpPr>
        <p:spPr>
          <a:xfrm>
            <a:off x="457200" y="936625"/>
            <a:ext cx="8229600" cy="357505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altLang="zh-TW" dirty="0" smtClean="0"/>
          </a:p>
        </p:txBody>
      </p:sp>
      <p:sp>
        <p:nvSpPr>
          <p:cNvPr id="9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56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85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BF69DFC0-C867-4B71-8991-875B3166D967}" type="datetimeFigureOut">
              <a:rPr lang="zh-TW" altLang="en-US"/>
              <a:pPr>
                <a:defRPr/>
              </a:pPr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CAAF8-9D54-4418-B1A4-0915324072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s-wiki.advantech.com.tw/view/WiseAgent_Device_Service" TargetMode="External"/><Relationship Id="rId2" Type="http://schemas.openxmlformats.org/officeDocument/2006/relationships/hyperlink" Target="http://advgitlab.eastasia.cloudapp.azure.com/EdgeSense/EdgeX-WiseAgent-Devic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dvgitlab.eastasia.cloudapp.azure.com/EI-PaaS-RMM/RMM-EI-Agent/tree/develop/Modules/EdgeXHandle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5325" y="1597025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EdgeX</a:t>
            </a:r>
            <a:r>
              <a:rPr lang="en-US" altLang="zh-TW" dirty="0" smtClean="0"/>
              <a:t> - Export to WISE-Cloud</a:t>
            </a:r>
            <a:endParaRPr lang="en-US" altLang="zh-TW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7875" y="3887788"/>
            <a:ext cx="3794125" cy="3159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TW" sz="1600" kern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1600" b="0" dirty="0">
                <a:solidFill>
                  <a:schemeClr val="tx1"/>
                </a:solidFill>
              </a:rPr>
              <a:t>Terry Lu, Embedded Computing </a:t>
            </a:r>
            <a:r>
              <a:rPr lang="en-US" altLang="zh-TW" sz="1600" b="0" dirty="0" smtClean="0">
                <a:solidFill>
                  <a:schemeClr val="tx1"/>
                </a:solidFill>
              </a:rPr>
              <a:t>Group</a:t>
            </a: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2019/02/19</a:t>
            </a:r>
            <a:endParaRPr lang="en-US" altLang="zh-TW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67890" y="1859280"/>
            <a:ext cx="1104900" cy="50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 Data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6430" y="2720340"/>
            <a:ext cx="1607820" cy="632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Wise-Agent</a:t>
            </a:r>
          </a:p>
          <a:p>
            <a:pPr algn="ctr"/>
            <a:r>
              <a:rPr lang="en-US" altLang="zh-TW" dirty="0" smtClean="0"/>
              <a:t>Device Service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1520" y="3691890"/>
            <a:ext cx="7353300" cy="26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Internal Broker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630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Southbound </a:t>
            </a:r>
          </a:p>
          <a:p>
            <a:pPr algn="ctr"/>
            <a:r>
              <a:rPr lang="en-US" altLang="zh-TW" dirty="0" smtClean="0"/>
              <a:t>Agent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038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0"/>
          </p:cNvCxnSpPr>
          <p:nvPr/>
        </p:nvCxnSpPr>
        <p:spPr>
          <a:xfrm flipV="1">
            <a:off x="168402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4810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18985" y="3981450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3.3</a:t>
            </a:r>
            <a:r>
              <a:rPr lang="zh-TW" altLang="en-US" sz="1400" dirty="0" smtClean="0">
                <a:latin typeface="+mn-lt"/>
              </a:rPr>
              <a:t> </a:t>
            </a:r>
            <a:r>
              <a:rPr lang="en-US" altLang="zh-TW" sz="1400" dirty="0" smtClean="0">
                <a:latin typeface="+mn-lt"/>
              </a:rPr>
              <a:t>protocol</a:t>
            </a:r>
            <a:endParaRPr lang="zh-TW" altLang="en-US" sz="1400" dirty="0"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33685" y="3989903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2.0 protocol</a:t>
            </a:r>
            <a:endParaRPr lang="zh-TW" altLang="en-US" sz="1400" dirty="0">
              <a:latin typeface="+mn-lt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720340" y="335280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735580" y="238125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167890" y="1005840"/>
            <a:ext cx="2914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Distribution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20980" y="1005840"/>
            <a:ext cx="13106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Registration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35580" y="15201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9" idx="1"/>
            <a:endCxn id="20" idx="3"/>
          </p:cNvCxnSpPr>
          <p:nvPr/>
        </p:nvCxnSpPr>
        <p:spPr>
          <a:xfrm flipH="1" flipV="1">
            <a:off x="1531620" y="1257300"/>
            <a:ext cx="636270" cy="5715"/>
          </a:xfrm>
          <a:prstGeom prst="straightConnector1">
            <a:avLst/>
          </a:prstGeom>
          <a:ln w="38100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88072" y="1520190"/>
            <a:ext cx="0" cy="21717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173980" y="4297680"/>
            <a:ext cx="1781177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ProcessHandler</a:t>
            </a:r>
            <a:endParaRPr lang="zh-TW" altLang="en-US" dirty="0"/>
          </a:p>
        </p:txBody>
      </p:sp>
      <p:cxnSp>
        <p:nvCxnSpPr>
          <p:cNvPr id="50" name="直線單箭頭接點 49"/>
          <p:cNvCxnSpPr>
            <a:stCxn id="48" idx="1"/>
            <a:endCxn id="9" idx="3"/>
          </p:cNvCxnSpPr>
          <p:nvPr/>
        </p:nvCxnSpPr>
        <p:spPr>
          <a:xfrm flipH="1">
            <a:off x="4655820" y="4579620"/>
            <a:ext cx="51816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166360" y="202817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5974080" y="335280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雲朵形 28"/>
          <p:cNvSpPr/>
          <p:nvPr/>
        </p:nvSpPr>
        <p:spPr>
          <a:xfrm>
            <a:off x="5248277" y="384810"/>
            <a:ext cx="2156460" cy="1242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WISE-Cloud</a:t>
            </a:r>
            <a:endParaRPr lang="zh-TW" altLang="en-US" dirty="0"/>
          </a:p>
        </p:txBody>
      </p:sp>
      <p:cxnSp>
        <p:nvCxnSpPr>
          <p:cNvPr id="34" name="直線單箭頭接點 33"/>
          <p:cNvCxnSpPr>
            <a:stCxn id="27" idx="0"/>
            <a:endCxn id="29" idx="1"/>
          </p:cNvCxnSpPr>
          <p:nvPr/>
        </p:nvCxnSpPr>
        <p:spPr>
          <a:xfrm flipV="1">
            <a:off x="5974080" y="1625547"/>
            <a:ext cx="352427" cy="402623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166360" y="2931140"/>
            <a:ext cx="1607820" cy="436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  <a:endParaRPr lang="zh-TW" altLang="en-US" dirty="0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5970270" y="259205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5386387" y="3163252"/>
            <a:ext cx="1190625" cy="718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EdgeX</a:t>
            </a:r>
            <a:r>
              <a:rPr lang="en-US" altLang="zh-TW" dirty="0" smtClean="0"/>
              <a:t> Handler will receive sensor data from </a:t>
            </a:r>
            <a:r>
              <a:rPr lang="en-US" altLang="zh-TW" dirty="0" err="1" smtClean="0"/>
              <a:t>EdgeX</a:t>
            </a:r>
            <a:r>
              <a:rPr lang="en-US" altLang="zh-TW" dirty="0" smtClean="0"/>
              <a:t> and bypass data to WISE-Cloud</a:t>
            </a:r>
            <a:r>
              <a:rPr lang="en-US" altLang="zh-TW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Support multiple </a:t>
            </a:r>
            <a:r>
              <a:rPr lang="en-US" altLang="zh-TW" dirty="0" err="1" smtClean="0"/>
              <a:t>edgeX</a:t>
            </a:r>
            <a:r>
              <a:rPr lang="en-US" altLang="zh-TW" dirty="0" smtClean="0"/>
              <a:t> devices.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Support float, integer, string, </a:t>
            </a:r>
            <a:r>
              <a:rPr lang="en-US" altLang="zh-TW" dirty="0" err="1" smtClean="0"/>
              <a:t>bool</a:t>
            </a:r>
            <a:r>
              <a:rPr lang="en-US" altLang="zh-TW" dirty="0" smtClean="0"/>
              <a:t> types in </a:t>
            </a:r>
            <a:r>
              <a:rPr lang="en-US" altLang="zh-TW" dirty="0" err="1" smtClean="0"/>
              <a:t>EdgeX</a:t>
            </a:r>
            <a:r>
              <a:rPr lang="en-US" altLang="zh-TW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Support max/min/unit in capability string.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6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15" y="775335"/>
            <a:ext cx="4286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781300" y="3813810"/>
            <a:ext cx="2964180" cy="601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5650"/>
          </a:xfrm>
        </p:spPr>
        <p:txBody>
          <a:bodyPr/>
          <a:lstStyle/>
          <a:p>
            <a:r>
              <a:rPr lang="en-US" altLang="zh-TW" dirty="0" smtClean="0"/>
              <a:t>Data Receive in WISE-Agent Device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90" y="0"/>
            <a:ext cx="4324350" cy="51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1483"/>
            <a:ext cx="4466203" cy="12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92140" y="1836420"/>
            <a:ext cx="1905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692140" y="2444658"/>
            <a:ext cx="1905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52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WISE-Agent Device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advgitlab.eastasia.cloudapp.azure.com/EdgeSense/EdgeX-WiseAgent-Device</a:t>
            </a:r>
            <a:endParaRPr lang="en-US" altLang="zh-TW" sz="20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>
                <a:hlinkClick r:id="rId3"/>
              </a:rPr>
              <a:t>http://</a:t>
            </a:r>
            <a:r>
              <a:rPr lang="en-US" altLang="zh-TW" sz="2000" dirty="0" smtClean="0">
                <a:hlinkClick r:id="rId3"/>
              </a:rPr>
              <a:t>ess-wiki.advantech.com.tw/view/WiseAgent_Device_Service</a:t>
            </a:r>
            <a:endParaRPr lang="en-US" altLang="zh-TW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>
                <a:hlinkClick r:id="rId4"/>
              </a:rPr>
              <a:t>http://</a:t>
            </a:r>
            <a:r>
              <a:rPr lang="en-US" altLang="zh-TW" sz="2000" dirty="0" smtClean="0">
                <a:hlinkClick r:id="rId4"/>
              </a:rPr>
              <a:t>advgitlab.eastasia.cloudapp.azure.com/EI-PaaS-RMM/RMM-EI-Agent/tree/develop/Modules/EdgeXHandler</a:t>
            </a:r>
            <a:endParaRPr lang="en-US" altLang="zh-TW" sz="20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Source Link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9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"/>
          <p:cNvSpPr txBox="1">
            <a:spLocks noChangeArrowheads="1"/>
          </p:cNvSpPr>
          <p:nvPr/>
        </p:nvSpPr>
        <p:spPr bwMode="auto">
          <a:xfrm>
            <a:off x="358775" y="2205038"/>
            <a:ext cx="509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Together,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Go Far and Grow Big</a:t>
            </a:r>
            <a:endParaRPr lang="zh-TW" altLang="en-US" sz="2800" b="1" i="1">
              <a:solidFill>
                <a:srgbClr val="FAA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332" y="426085"/>
            <a:ext cx="7155788" cy="41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4294967295"/>
          </p:nvPr>
        </p:nvSpPr>
        <p:spPr>
          <a:xfrm>
            <a:off x="457200" y="936624"/>
            <a:ext cx="8229600" cy="378015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Data Flow</a:t>
            </a:r>
          </a:p>
          <a:p>
            <a:pPr eaLnBrk="1" hangingPunct="1"/>
            <a:r>
              <a:rPr lang="en-US" altLang="zh-TW" sz="3200" kern="1200" dirty="0" smtClean="0">
                <a:solidFill>
                  <a:schemeClr val="tx1"/>
                </a:solidFill>
                <a:effectLst/>
              </a:rPr>
              <a:t>WISE-Agent Device Service (Receive Data)</a:t>
            </a:r>
            <a:endParaRPr lang="en-US" altLang="zh-TW" sz="2000" dirty="0" smtClean="0"/>
          </a:p>
          <a:p>
            <a:pPr eaLnBrk="1" hangingPunct="1"/>
            <a:r>
              <a:rPr lang="en-US" altLang="zh-TW" sz="3200" kern="1200" dirty="0" smtClean="0">
                <a:solidFill>
                  <a:schemeClr val="tx1"/>
                </a:solidFill>
                <a:effectLst/>
              </a:rPr>
              <a:t>Export Registration (</a:t>
            </a:r>
            <a:r>
              <a:rPr lang="en-US" altLang="zh-TW" sz="3200" kern="1200" dirty="0" err="1" smtClean="0">
                <a:solidFill>
                  <a:schemeClr val="tx1"/>
                </a:solidFill>
                <a:effectLst/>
              </a:rPr>
              <a:t>EdgeX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</a:rPr>
              <a:t> Configuration)</a:t>
            </a:r>
            <a:endParaRPr lang="en-US" altLang="zh-TW" sz="2000" dirty="0" smtClean="0"/>
          </a:p>
          <a:p>
            <a:pPr eaLnBrk="1" hangingPunct="1"/>
            <a:r>
              <a:rPr lang="en-US" altLang="zh-TW" sz="3200" kern="1200" dirty="0" err="1" smtClean="0">
                <a:solidFill>
                  <a:schemeClr val="tx1"/>
                </a:solidFill>
                <a:effectLst/>
              </a:rPr>
              <a:t>EdgeX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</a:rPr>
              <a:t> Handler (Export Data)</a:t>
            </a:r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>
                <a:solidFill>
                  <a:srgbClr val="003366"/>
                </a:solidFill>
                <a:cs typeface="Arial" panose="020B0604020202020204" pitchFamily="34" charset="0"/>
              </a:rPr>
              <a:t>Agenda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54" y="167640"/>
            <a:ext cx="8169492" cy="48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Flow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67890" y="1859280"/>
            <a:ext cx="1104900" cy="50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 Data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6430" y="2720340"/>
            <a:ext cx="1607820" cy="632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Wise-Agent</a:t>
            </a:r>
          </a:p>
          <a:p>
            <a:pPr algn="ctr"/>
            <a:r>
              <a:rPr lang="en-US" altLang="zh-TW" dirty="0" smtClean="0"/>
              <a:t>Device Service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1520" y="3691890"/>
            <a:ext cx="7353300" cy="26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Internal Broker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630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Southbound </a:t>
            </a:r>
          </a:p>
          <a:p>
            <a:pPr algn="ctr"/>
            <a:r>
              <a:rPr lang="en-US" altLang="zh-TW" dirty="0" smtClean="0"/>
              <a:t>Agent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038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0"/>
          </p:cNvCxnSpPr>
          <p:nvPr/>
        </p:nvCxnSpPr>
        <p:spPr>
          <a:xfrm flipV="1">
            <a:off x="168402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4810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18985" y="3981450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3.3</a:t>
            </a:r>
            <a:r>
              <a:rPr lang="zh-TW" altLang="en-US" sz="1400" dirty="0" smtClean="0">
                <a:latin typeface="+mn-lt"/>
              </a:rPr>
              <a:t> </a:t>
            </a:r>
            <a:r>
              <a:rPr lang="en-US" altLang="zh-TW" sz="1400" dirty="0" smtClean="0">
                <a:latin typeface="+mn-lt"/>
              </a:rPr>
              <a:t>protocol</a:t>
            </a:r>
            <a:endParaRPr lang="zh-TW" altLang="en-US" sz="1400" dirty="0"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33685" y="3989903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2.0 protocol</a:t>
            </a:r>
            <a:endParaRPr lang="zh-TW" altLang="en-US" sz="1400" dirty="0">
              <a:latin typeface="+mn-lt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720340" y="335280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735580" y="238125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167890" y="1005840"/>
            <a:ext cx="2914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Distribution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20980" y="1005840"/>
            <a:ext cx="13106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Registration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35580" y="15201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9" idx="1"/>
            <a:endCxn id="20" idx="3"/>
          </p:cNvCxnSpPr>
          <p:nvPr/>
        </p:nvCxnSpPr>
        <p:spPr>
          <a:xfrm flipH="1" flipV="1">
            <a:off x="1531620" y="1257300"/>
            <a:ext cx="636270" cy="5715"/>
          </a:xfrm>
          <a:prstGeom prst="straightConnector1">
            <a:avLst/>
          </a:prstGeom>
          <a:ln w="38100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88072" y="1520190"/>
            <a:ext cx="0" cy="21717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166360" y="202817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5974080" y="335280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雲朵形 31"/>
          <p:cNvSpPr/>
          <p:nvPr/>
        </p:nvSpPr>
        <p:spPr>
          <a:xfrm>
            <a:off x="5248277" y="384810"/>
            <a:ext cx="2156460" cy="1242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WISE-Cloud</a:t>
            </a:r>
            <a:endParaRPr lang="zh-TW" altLang="en-US" dirty="0"/>
          </a:p>
        </p:txBody>
      </p:sp>
      <p:cxnSp>
        <p:nvCxnSpPr>
          <p:cNvPr id="33" name="直線單箭頭接點 32"/>
          <p:cNvCxnSpPr>
            <a:stCxn id="30" idx="0"/>
            <a:endCxn id="32" idx="1"/>
          </p:cNvCxnSpPr>
          <p:nvPr/>
        </p:nvCxnSpPr>
        <p:spPr>
          <a:xfrm flipV="1">
            <a:off x="5974080" y="1625547"/>
            <a:ext cx="352427" cy="402623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191377" y="1733311"/>
            <a:ext cx="1268730" cy="30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191376" y="2043410"/>
            <a:ext cx="1268730" cy="3257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EdgeSense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7191376" y="2369165"/>
            <a:ext cx="1268729" cy="3162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Adv</a:t>
            </a:r>
            <a:endParaRPr lang="zh-TW" altLang="en-US" dirty="0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7191377" y="2879705"/>
            <a:ext cx="558164" cy="1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7749541" y="2728793"/>
            <a:ext cx="837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33CC"/>
                </a:solidFill>
                <a:latin typeface="+mn-lt"/>
              </a:rPr>
              <a:t>To </a:t>
            </a:r>
            <a:r>
              <a:rPr lang="en-US" altLang="zh-TW" sz="1400" dirty="0" err="1" smtClean="0">
                <a:solidFill>
                  <a:srgbClr val="0033CC"/>
                </a:solidFill>
                <a:latin typeface="+mn-lt"/>
              </a:rPr>
              <a:t>EdgeX</a:t>
            </a:r>
            <a:endParaRPr lang="zh-TW" altLang="en-US" sz="1400" dirty="0">
              <a:solidFill>
                <a:srgbClr val="0033CC"/>
              </a:solidFill>
              <a:latin typeface="+mn-lt"/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V="1">
            <a:off x="7191376" y="3187482"/>
            <a:ext cx="558164" cy="1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7749540" y="3036570"/>
            <a:ext cx="1242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7030A0"/>
                </a:solidFill>
                <a:latin typeface="+mn-lt"/>
              </a:rPr>
              <a:t>To WISE-Cloud</a:t>
            </a:r>
            <a:endParaRPr lang="zh-TW" altLang="en-US" sz="1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73980" y="4297680"/>
            <a:ext cx="1781177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ProcessHandler</a:t>
            </a:r>
            <a:endParaRPr lang="zh-TW" altLang="en-US" dirty="0"/>
          </a:p>
        </p:txBody>
      </p:sp>
      <p:cxnSp>
        <p:nvCxnSpPr>
          <p:cNvPr id="50" name="直線單箭頭接點 49"/>
          <p:cNvCxnSpPr>
            <a:stCxn id="48" idx="1"/>
            <a:endCxn id="9" idx="3"/>
          </p:cNvCxnSpPr>
          <p:nvPr/>
        </p:nvCxnSpPr>
        <p:spPr>
          <a:xfrm flipH="1">
            <a:off x="4655820" y="4579620"/>
            <a:ext cx="51816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166360" y="2931140"/>
            <a:ext cx="1607820" cy="436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  <a:endParaRPr lang="zh-TW" altLang="en-US" dirty="0"/>
          </a:p>
        </p:txBody>
      </p:sp>
      <p:cxnSp>
        <p:nvCxnSpPr>
          <p:cNvPr id="54" name="直線單箭頭接點 53"/>
          <p:cNvCxnSpPr/>
          <p:nvPr/>
        </p:nvCxnSpPr>
        <p:spPr>
          <a:xfrm flipV="1">
            <a:off x="5970270" y="259205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67890" y="1859280"/>
            <a:ext cx="1104900" cy="50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 Data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6430" y="2720340"/>
            <a:ext cx="1607820" cy="632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Wise-Agent</a:t>
            </a:r>
          </a:p>
          <a:p>
            <a:pPr algn="ctr"/>
            <a:r>
              <a:rPr lang="en-US" altLang="zh-TW" dirty="0" smtClean="0"/>
              <a:t>Device Service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1520" y="3691890"/>
            <a:ext cx="7353300" cy="26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Internal Broker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630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Southbound </a:t>
            </a:r>
          </a:p>
          <a:p>
            <a:pPr algn="ctr"/>
            <a:r>
              <a:rPr lang="en-US" altLang="zh-TW" dirty="0" smtClean="0"/>
              <a:t>Agent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038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0"/>
          </p:cNvCxnSpPr>
          <p:nvPr/>
        </p:nvCxnSpPr>
        <p:spPr>
          <a:xfrm flipV="1">
            <a:off x="168402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4810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18985" y="3981450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3.3</a:t>
            </a:r>
            <a:r>
              <a:rPr lang="zh-TW" altLang="en-US" sz="1400" dirty="0" smtClean="0">
                <a:latin typeface="+mn-lt"/>
              </a:rPr>
              <a:t> </a:t>
            </a:r>
            <a:r>
              <a:rPr lang="en-US" altLang="zh-TW" sz="1400" dirty="0" smtClean="0">
                <a:latin typeface="+mn-lt"/>
              </a:rPr>
              <a:t>protocol</a:t>
            </a:r>
            <a:endParaRPr lang="zh-TW" altLang="en-US" sz="1400" dirty="0"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33685" y="3989903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2.0 protocol</a:t>
            </a:r>
            <a:endParaRPr lang="zh-TW" altLang="en-US" sz="1400" dirty="0">
              <a:latin typeface="+mn-lt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720340" y="335280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735580" y="238125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167890" y="1005840"/>
            <a:ext cx="2914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Distribution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20980" y="1005840"/>
            <a:ext cx="13106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Registration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35580" y="15201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9" idx="1"/>
            <a:endCxn id="20" idx="3"/>
          </p:cNvCxnSpPr>
          <p:nvPr/>
        </p:nvCxnSpPr>
        <p:spPr>
          <a:xfrm flipH="1" flipV="1">
            <a:off x="1531620" y="1257300"/>
            <a:ext cx="636270" cy="5715"/>
          </a:xfrm>
          <a:prstGeom prst="straightConnector1">
            <a:avLst/>
          </a:prstGeom>
          <a:ln w="38100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88072" y="1520190"/>
            <a:ext cx="0" cy="21717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173980" y="4297680"/>
            <a:ext cx="1781177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ProcessHandler</a:t>
            </a:r>
            <a:endParaRPr lang="zh-TW" altLang="en-US" dirty="0"/>
          </a:p>
        </p:txBody>
      </p:sp>
      <p:cxnSp>
        <p:nvCxnSpPr>
          <p:cNvPr id="50" name="直線單箭頭接點 49"/>
          <p:cNvCxnSpPr>
            <a:stCxn id="48" idx="1"/>
            <a:endCxn id="9" idx="3"/>
          </p:cNvCxnSpPr>
          <p:nvPr/>
        </p:nvCxnSpPr>
        <p:spPr>
          <a:xfrm flipH="1">
            <a:off x="4655820" y="4579620"/>
            <a:ext cx="51816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1849755" y="2381250"/>
            <a:ext cx="1735455" cy="1325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166360" y="202817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5974080" y="335280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雲朵形 35"/>
          <p:cNvSpPr/>
          <p:nvPr/>
        </p:nvSpPr>
        <p:spPr>
          <a:xfrm>
            <a:off x="5248277" y="384810"/>
            <a:ext cx="2156460" cy="1242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WISE-Cloud</a:t>
            </a:r>
            <a:endParaRPr lang="zh-TW" altLang="en-US" dirty="0"/>
          </a:p>
        </p:txBody>
      </p:sp>
      <p:cxnSp>
        <p:nvCxnSpPr>
          <p:cNvPr id="38" name="直線單箭頭接點 37"/>
          <p:cNvCxnSpPr>
            <a:stCxn id="34" idx="0"/>
            <a:endCxn id="36" idx="1"/>
          </p:cNvCxnSpPr>
          <p:nvPr/>
        </p:nvCxnSpPr>
        <p:spPr>
          <a:xfrm flipV="1">
            <a:off x="5974080" y="1625547"/>
            <a:ext cx="352427" cy="402623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166360" y="2931140"/>
            <a:ext cx="1607820" cy="436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  <a:endParaRPr lang="zh-TW" altLang="en-US" dirty="0"/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5970270" y="259205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03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WISE-Agent </a:t>
            </a:r>
            <a:r>
              <a:rPr lang="en-US" altLang="zh-TW" dirty="0"/>
              <a:t>d</a:t>
            </a:r>
            <a:r>
              <a:rPr lang="en-US" altLang="zh-TW" dirty="0" smtClean="0"/>
              <a:t>evice will receive </a:t>
            </a:r>
            <a:r>
              <a:rPr lang="en-US" altLang="zh-TW" dirty="0" err="1" smtClean="0"/>
              <a:t>cpu</a:t>
            </a:r>
            <a:r>
              <a:rPr lang="en-US" altLang="zh-TW" dirty="0" smtClean="0"/>
              <a:t> usage and memory info from wise-agent process handler and bypass data to </a:t>
            </a:r>
            <a:r>
              <a:rPr lang="en-US" altLang="zh-TW" dirty="0" err="1" smtClean="0"/>
              <a:t>EdgeX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WISE-Agent </a:t>
            </a:r>
            <a:r>
              <a:rPr lang="en-US" altLang="zh-TW" dirty="0" smtClean="0"/>
              <a:t>Device Service Example - 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31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67890" y="1859280"/>
            <a:ext cx="1104900" cy="50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 Data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6430" y="2720340"/>
            <a:ext cx="1607820" cy="632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Wise-Agent</a:t>
            </a:r>
          </a:p>
          <a:p>
            <a:pPr algn="ctr"/>
            <a:r>
              <a:rPr lang="en-US" altLang="zh-TW" dirty="0" smtClean="0"/>
              <a:t>Device Service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1520" y="3691890"/>
            <a:ext cx="7353300" cy="26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Internal Broker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630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Southbound </a:t>
            </a:r>
          </a:p>
          <a:p>
            <a:pPr algn="ctr"/>
            <a:r>
              <a:rPr lang="en-US" altLang="zh-TW" dirty="0" smtClean="0"/>
              <a:t>Agent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0380" y="429768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0"/>
          </p:cNvCxnSpPr>
          <p:nvPr/>
        </p:nvCxnSpPr>
        <p:spPr>
          <a:xfrm flipV="1">
            <a:off x="168402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48100" y="39585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18985" y="3981450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3.3</a:t>
            </a:r>
            <a:r>
              <a:rPr lang="zh-TW" altLang="en-US" sz="1400" dirty="0" smtClean="0">
                <a:latin typeface="+mn-lt"/>
              </a:rPr>
              <a:t> </a:t>
            </a:r>
            <a:r>
              <a:rPr lang="en-US" altLang="zh-TW" sz="1400" dirty="0" smtClean="0">
                <a:latin typeface="+mn-lt"/>
              </a:rPr>
              <a:t>protocol</a:t>
            </a:r>
            <a:endParaRPr lang="zh-TW" altLang="en-US" sz="1400" dirty="0"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33685" y="3989903"/>
            <a:ext cx="106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2.0 protocol</a:t>
            </a:r>
            <a:endParaRPr lang="zh-TW" altLang="en-US" sz="1400" dirty="0">
              <a:latin typeface="+mn-lt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720340" y="335280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735580" y="238125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167890" y="1005840"/>
            <a:ext cx="2914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Distribution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20980" y="1005840"/>
            <a:ext cx="13106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Export Registration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35580" y="1520190"/>
            <a:ext cx="0" cy="33909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9" idx="1"/>
            <a:endCxn id="20" idx="3"/>
          </p:cNvCxnSpPr>
          <p:nvPr/>
        </p:nvCxnSpPr>
        <p:spPr>
          <a:xfrm flipH="1" flipV="1">
            <a:off x="1531620" y="1257300"/>
            <a:ext cx="636270" cy="5715"/>
          </a:xfrm>
          <a:prstGeom prst="straightConnector1">
            <a:avLst/>
          </a:prstGeom>
          <a:ln w="38100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88072" y="1520190"/>
            <a:ext cx="0" cy="21717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173980" y="4297680"/>
            <a:ext cx="1781177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ProcessHandler</a:t>
            </a:r>
            <a:endParaRPr lang="zh-TW" altLang="en-US" dirty="0"/>
          </a:p>
        </p:txBody>
      </p:sp>
      <p:cxnSp>
        <p:nvCxnSpPr>
          <p:cNvPr id="50" name="直線單箭頭接點 49"/>
          <p:cNvCxnSpPr>
            <a:stCxn id="48" idx="1"/>
            <a:endCxn id="9" idx="3"/>
          </p:cNvCxnSpPr>
          <p:nvPr/>
        </p:nvCxnSpPr>
        <p:spPr>
          <a:xfrm flipH="1">
            <a:off x="4655820" y="4579620"/>
            <a:ext cx="51816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14287" y="600075"/>
            <a:ext cx="1735455" cy="1325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166360" y="2028170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5974080" y="335280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雲朵形 35"/>
          <p:cNvSpPr/>
          <p:nvPr/>
        </p:nvSpPr>
        <p:spPr>
          <a:xfrm>
            <a:off x="5248277" y="384810"/>
            <a:ext cx="2156460" cy="1242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WISE-Cloud</a:t>
            </a:r>
            <a:endParaRPr lang="zh-TW" altLang="en-US" dirty="0"/>
          </a:p>
        </p:txBody>
      </p:sp>
      <p:cxnSp>
        <p:nvCxnSpPr>
          <p:cNvPr id="38" name="直線單箭頭接點 37"/>
          <p:cNvCxnSpPr>
            <a:stCxn id="34" idx="0"/>
            <a:endCxn id="36" idx="1"/>
          </p:cNvCxnSpPr>
          <p:nvPr/>
        </p:nvCxnSpPr>
        <p:spPr>
          <a:xfrm flipV="1">
            <a:off x="5974080" y="1625547"/>
            <a:ext cx="352427" cy="402623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166360" y="2931140"/>
            <a:ext cx="1607820" cy="436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EdgeX</a:t>
            </a:r>
            <a:r>
              <a:rPr lang="en-US" altLang="zh-TW" dirty="0" smtClean="0"/>
              <a:t> Handler</a:t>
            </a:r>
            <a:endParaRPr lang="zh-TW" altLang="en-US" dirty="0"/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5970270" y="2592050"/>
            <a:ext cx="0" cy="33909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We add a new registration to export data to internal broker.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curl </a:t>
            </a:r>
            <a:r>
              <a:rPr lang="en-US" altLang="zh-TW" sz="2400" dirty="0"/>
              <a:t>-X POST -H "</a:t>
            </a:r>
            <a:r>
              <a:rPr lang="en-US" altLang="zh-TW" sz="2400" dirty="0" err="1"/>
              <a:t>Accept:application</a:t>
            </a:r>
            <a:r>
              <a:rPr lang="en-US" altLang="zh-TW" sz="2400" dirty="0"/>
              <a:t>/</a:t>
            </a:r>
            <a:r>
              <a:rPr lang="en-US" altLang="zh-TW" sz="2400" dirty="0" err="1"/>
              <a:t>json</a:t>
            </a:r>
            <a:r>
              <a:rPr lang="en-US" altLang="zh-TW" sz="2400" dirty="0"/>
              <a:t>" -d </a:t>
            </a:r>
            <a:r>
              <a:rPr lang="en-US" altLang="zh-TW" sz="2400" b="1" dirty="0" smtClean="0"/>
              <a:t>'</a:t>
            </a:r>
            <a:r>
              <a:rPr lang="en-US" altLang="zh-TW" sz="2400" b="1" dirty="0"/>
              <a:t> </a:t>
            </a:r>
            <a:r>
              <a:rPr lang="en-US" altLang="zh-TW" sz="2400" b="1" dirty="0" err="1" smtClean="0"/>
              <a:t>Json</a:t>
            </a:r>
            <a:r>
              <a:rPr lang="en-US" altLang="zh-TW" sz="2400" b="1" dirty="0" smtClean="0"/>
              <a:t> String' </a:t>
            </a:r>
            <a:r>
              <a:rPr lang="en-US" altLang="zh-TW" sz="2400" dirty="0"/>
              <a:t>http://localhost:48071/api/v1/registration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Export Registration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5820" y="2385060"/>
            <a:ext cx="74676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9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66675"/>
            <a:ext cx="54197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7251</TotalTime>
  <Words>271</Words>
  <Application>Microsoft Office PowerPoint</Application>
  <PresentationFormat>如螢幕大小 (16:9)</PresentationFormat>
  <Paragraphs>95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自訂設計</vt:lpstr>
      <vt:lpstr>PowerPoint 簡報</vt:lpstr>
      <vt:lpstr>Agenda</vt:lpstr>
      <vt:lpstr>PowerPoint 簡報</vt:lpstr>
      <vt:lpstr>Data Flow</vt:lpstr>
      <vt:lpstr>PowerPoint 簡報</vt:lpstr>
      <vt:lpstr>WISE-Agent Device Service Example - Go</vt:lpstr>
      <vt:lpstr>PowerPoint 簡報</vt:lpstr>
      <vt:lpstr>Export Registration</vt:lpstr>
      <vt:lpstr>PowerPoint 簡報</vt:lpstr>
      <vt:lpstr>PowerPoint 簡報</vt:lpstr>
      <vt:lpstr>EdgeX Handler</vt:lpstr>
      <vt:lpstr>Data Receive in WISE-Agent Device</vt:lpstr>
      <vt:lpstr>PowerPoint 簡報</vt:lpstr>
      <vt:lpstr>Source Link</vt:lpstr>
      <vt:lpstr>PowerPoint 簡報</vt:lpstr>
      <vt:lpstr>PowerPoint 簡報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</dc:creator>
  <cp:lastModifiedBy>Terry.Lu</cp:lastModifiedBy>
  <cp:revision>863</cp:revision>
  <dcterms:created xsi:type="dcterms:W3CDTF">2004-01-16T02:40:24Z</dcterms:created>
  <dcterms:modified xsi:type="dcterms:W3CDTF">2019-02-19T09:32:05Z</dcterms:modified>
</cp:coreProperties>
</file>