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6" r:id="rId3"/>
    <p:sldMasterId id="2147483698" r:id="rId4"/>
    <p:sldMasterId id="2147483712" r:id="rId5"/>
    <p:sldMasterId id="2147483720" r:id="rId6"/>
    <p:sldMasterId id="2147483732" r:id="rId7"/>
    <p:sldMasterId id="2147483745" r:id="rId8"/>
  </p:sldMasterIdLst>
  <p:handoutMasterIdLst>
    <p:handoutMasterId r:id="rId19"/>
  </p:handoutMasterIdLst>
  <p:sldIdLst>
    <p:sldId id="256" r:id="rId9"/>
    <p:sldId id="258" r:id="rId10"/>
    <p:sldId id="259" r:id="rId11"/>
    <p:sldId id="274" r:id="rId12"/>
    <p:sldId id="273" r:id="rId13"/>
    <p:sldId id="279" r:id="rId14"/>
    <p:sldId id="281" r:id="rId15"/>
    <p:sldId id="280" r:id="rId16"/>
    <p:sldId id="277" r:id="rId17"/>
    <p:sldId id="282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13" autoAdjust="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73AC2-41DB-41C9-8550-7722CD7B81A1}" type="datetimeFigureOut">
              <a:rPr lang="zh-TW" altLang="en-US" smtClean="0"/>
              <a:pPr/>
              <a:t>2016/1/5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4D8B0-2AF3-4006-A4C1-605B6CC43C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8723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339850" y="1052513"/>
            <a:ext cx="7804150" cy="192087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altLang="zh-TW" dirty="0"/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324672" y="4581128"/>
            <a:ext cx="4495800" cy="1512168"/>
          </a:xfrm>
        </p:spPr>
        <p:txBody>
          <a:bodyPr/>
          <a:lstStyle>
            <a:lvl1pPr marL="0" indent="0" algn="ctr">
              <a:buFontTx/>
              <a:buNone/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Rectangle 9"/>
          <p:cNvSpPr txBox="1">
            <a:spLocks noChangeArrowheads="1"/>
          </p:cNvSpPr>
          <p:nvPr userDrawn="1"/>
        </p:nvSpPr>
        <p:spPr bwMode="auto">
          <a:xfrm>
            <a:off x="4211960" y="4437112"/>
            <a:ext cx="4495800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80000"/>
              <a:buFontTx/>
              <a:buNone/>
              <a:tabLst/>
              <a:defRPr/>
            </a:pPr>
            <a:endParaRPr kumimoji="1" lang="zh-TW" altLang="zh-TW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新細明體" charset="-120"/>
              <a:cs typeface="+mn-cs"/>
            </a:endParaRPr>
          </a:p>
        </p:txBody>
      </p:sp>
    </p:spTree>
  </p:cSld>
  <p:clrMapOvr>
    <a:masterClrMapping/>
  </p:clrMapOvr>
  <p:transition advTm="5000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 advTm="5000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97650" y="322263"/>
            <a:ext cx="2039938" cy="56515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74663" y="322263"/>
            <a:ext cx="5970587" cy="56515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 advTm="5000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 advTm="5000"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4963" y="333375"/>
            <a:ext cx="2074862" cy="5792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75363" cy="57927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333375"/>
            <a:ext cx="8277225" cy="69215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93800"/>
            <a:ext cx="8229600" cy="4932363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22920" y="332656"/>
            <a:ext cx="7293496" cy="1368152"/>
          </a:xfrm>
          <a:prstGeom prst="rect">
            <a:avLst/>
          </a:prstGeom>
        </p:spPr>
        <p:txBody>
          <a:bodyPr/>
          <a:lstStyle>
            <a:lvl1pPr algn="l">
              <a:lnSpc>
                <a:spcPts val="5200"/>
              </a:lnSpc>
              <a:defRPr>
                <a:latin typeface="Gill Sans MT"/>
                <a:cs typeface="Gill Sans M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 advTm="5000">
    <p:zo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4963" y="333375"/>
            <a:ext cx="2074862" cy="5792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75363" cy="57927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00063" y="1295400"/>
            <a:ext cx="3978275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30738" y="1295400"/>
            <a:ext cx="397986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 advTm="5000">
    <p:zoom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4963" y="333375"/>
            <a:ext cx="2074862" cy="5792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75363" cy="57927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333375"/>
            <a:ext cx="8277225" cy="69215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93800"/>
            <a:ext cx="8229600" cy="4932363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22920" y="332656"/>
            <a:ext cx="7293496" cy="1368152"/>
          </a:xfrm>
          <a:prstGeom prst="rect">
            <a:avLst/>
          </a:prstGeom>
        </p:spPr>
        <p:txBody>
          <a:bodyPr/>
          <a:lstStyle>
            <a:lvl1pPr algn="l">
              <a:lnSpc>
                <a:spcPts val="5200"/>
              </a:lnSpc>
              <a:defRPr>
                <a:latin typeface="Gill Sans MT"/>
                <a:cs typeface="Gill Sans M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 userDrawn="1"/>
        </p:nvSpPr>
        <p:spPr>
          <a:xfrm>
            <a:off x="2627313" y="0"/>
            <a:ext cx="6516687" cy="1196975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0"/>
            <a:ext cx="2555875" cy="1196975"/>
          </a:xfrm>
          <a:prstGeom prst="rect">
            <a:avLst/>
          </a:prstGeom>
          <a:solidFill>
            <a:srgbClr val="6FC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06896" y="485800"/>
            <a:ext cx="7293496" cy="1143000"/>
          </a:xfrm>
          <a:prstGeom prst="rect">
            <a:avLst/>
          </a:prstGeom>
        </p:spPr>
        <p:txBody>
          <a:bodyPr vert="horz"/>
          <a:lstStyle>
            <a:lvl1pPr algn="l">
              <a:defRPr>
                <a:latin typeface="Gill Sans MT"/>
                <a:cs typeface="Gill Sans M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 advTm="5000">
    <p:zoom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 userDrawn="1"/>
        </p:nvSpPr>
        <p:spPr>
          <a:xfrm>
            <a:off x="1006475" y="0"/>
            <a:ext cx="2773363" cy="1025525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0"/>
            <a:ext cx="935038" cy="1025525"/>
          </a:xfrm>
          <a:prstGeom prst="rect">
            <a:avLst/>
          </a:prstGeom>
          <a:solidFill>
            <a:srgbClr val="6FC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22920" y="332656"/>
            <a:ext cx="7293496" cy="1368152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5200"/>
              </a:lnSpc>
              <a:defRPr>
                <a:latin typeface="Gill Sans MT"/>
                <a:cs typeface="Gill Sans M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/>
          <p:cNvSpPr>
            <a:spLocks noGrp="1"/>
          </p:cNvSpPr>
          <p:nvPr>
            <p:ph type="sldNum" sz="quarter" idx="10"/>
          </p:nvPr>
        </p:nvSpPr>
        <p:spPr>
          <a:xfrm>
            <a:off x="61913" y="6453188"/>
            <a:ext cx="1054100" cy="365125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srgbClr val="376092"/>
                </a:solidFill>
              </a:defRPr>
            </a:lvl1pPr>
          </a:lstStyle>
          <a:p>
            <a:pPr>
              <a:defRPr/>
            </a:pPr>
            <a:fld id="{D864F78D-881F-4BF5-80F3-44435D08A72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標題，文字及美工圖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2600" y="333375"/>
            <a:ext cx="8277225" cy="69215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193800"/>
            <a:ext cx="4038600" cy="4932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美工圖案版面配置區 3"/>
          <p:cNvSpPr>
            <a:spLocks noGrp="1"/>
          </p:cNvSpPr>
          <p:nvPr>
            <p:ph type="clipArt" sz="half" idx="2"/>
          </p:nvPr>
        </p:nvSpPr>
        <p:spPr>
          <a:xfrm>
            <a:off x="4648200" y="1193800"/>
            <a:ext cx="4038600" cy="4932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noProof="0" smtClean="0"/>
              <a:t>按一下圖示以新增美工 圖案</a:t>
            </a:r>
            <a:endParaRPr lang="zh-TW" altLang="en-US" noProof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459BA72-C22F-4048-9CC9-5A67C0B28527}" type="datetimeFigureOut">
              <a:rPr lang="zh-TW" altLang="en-US"/>
              <a:pPr>
                <a:defRPr/>
              </a:pPr>
              <a:t>2016/1/5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064068F-9999-4E2A-9BCE-B450EB6D000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6475" y="274638"/>
            <a:ext cx="7680325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19175" y="1193800"/>
            <a:ext cx="7667625" cy="4932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587E013A-07C1-4393-B36E-B30AA297AB1D}" type="datetimeFigureOut">
              <a:rPr lang="zh-TW" altLang="en-US"/>
              <a:pPr>
                <a:defRPr/>
              </a:pPr>
              <a:t>2016/1/5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9C1FE8B4-05D5-4874-B36B-B4CEE63C243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  <p:transition advTm="5000">
    <p:zoom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4963" y="333375"/>
            <a:ext cx="2074862" cy="5792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75363" cy="57927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EA5A-A5F8-4043-B0C0-1AA7D8A67A9D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CBF3C-09F6-45B9-9A43-AEBD5731A586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B9F7D-8BE8-4094-BDA0-FE24FDDC42A0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5000">
    <p:zoom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FEEBE-F33D-48D4-BF39-01F889BC6CE7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DD815-3B0B-46E9-B99D-A99FD3B48041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BCA0B-6CBA-4A6C-AD59-544A62A3229D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DCDBB-0E9B-4BC8-93D8-98EB46E264B5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4DFCD-30F3-4299-94F0-17D2ADC9F111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D8A12-1E83-44B8-85CA-17F586B79CC2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D3108-CDB1-4F76-9A39-C1966773704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4963" y="333375"/>
            <a:ext cx="2074862" cy="5792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75363" cy="57927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26E18-CEA0-41F8-A3DE-A115CD1FD5F0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 userDrawn="1"/>
        </p:nvSpPr>
        <p:spPr>
          <a:xfrm>
            <a:off x="0" y="0"/>
            <a:ext cx="3779838" cy="1025525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22920" y="332656"/>
            <a:ext cx="7293496" cy="1368152"/>
          </a:xfrm>
          <a:prstGeom prst="rect">
            <a:avLst/>
          </a:prstGeom>
        </p:spPr>
        <p:txBody>
          <a:bodyPr/>
          <a:lstStyle>
            <a:lvl1pPr algn="l">
              <a:lnSpc>
                <a:spcPts val="5200"/>
              </a:lnSpc>
              <a:defRPr>
                <a:latin typeface="Gill Sans MT"/>
                <a:cs typeface="Gill Sans M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C0C3C1F-4A8D-4965-8ECA-4E7294E0C467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Page </a:t>
            </a:r>
            <a:fld id="{831012A4-7C8B-47F4-8E03-632AA487C8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 advTm="5000">
    <p:zoom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Page </a:t>
            </a:r>
            <a:fld id="{597D769B-E20B-4BB4-B196-174DBE7BA5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Page </a:t>
            </a:r>
            <a:fld id="{E822E4EC-E3F0-4851-82AB-E62089F95ED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Page </a:t>
            </a:r>
            <a:fld id="{F0CE2CE7-7210-4B21-BE01-19075BD3F9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Page </a:t>
            </a:r>
            <a:fld id="{8AE9DCC1-C9DB-4C82-9C9E-071D1B371D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Page </a:t>
            </a:r>
            <a:fld id="{A3A4C882-121E-4A01-8117-64787D7D13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Page </a:t>
            </a:r>
            <a:fld id="{A5D1BE27-DDBC-4459-879A-435033C7E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Page </a:t>
            </a:r>
            <a:fld id="{AB3B54E5-4C39-4310-BED3-DC1218025B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Page </a:t>
            </a:r>
            <a:fld id="{AD9A9B7D-A605-4A42-911F-47E782A0F6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Page </a:t>
            </a:r>
            <a:fld id="{7D55BBC2-E2A9-4D83-B803-D3BF410C4A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4963" y="333375"/>
            <a:ext cx="2074862" cy="5792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75363" cy="57927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Page </a:t>
            </a:r>
            <a:fld id="{61B33E9E-19A8-4E0C-9A5E-621EEDC6616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 advTm="5000">
    <p:zoom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33375"/>
            <a:ext cx="8302625" cy="57927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Page </a:t>
            </a:r>
            <a:fld id="{8673C82A-4878-44B1-842F-B4852C47A9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Relationship Id="rId9" Type="http://schemas.openxmlformats.org/officeDocument/2006/relationships/image" Target="../media/image4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3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90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74663" y="322263"/>
            <a:ext cx="8162925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55501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95400"/>
            <a:ext cx="8110537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5000">
    <p:zoom/>
  </p:transition>
  <p:timing>
    <p:tnLst>
      <p:par>
        <p:cTn id="1" dur="indefinite" restart="never" nodeType="tmRoot"/>
      </p:par>
    </p:tnLst>
  </p:timing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+mj-lt"/>
          <a:ea typeface="新細明體" charset="-120"/>
          <a:cs typeface="+mj-cs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charset="-12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charset="-12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charset="-12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FF66"/>
        </a:buClr>
        <a:buSzPct val="80000"/>
        <a:buChar char="•"/>
        <a:defRPr kumimoji="1" sz="24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itchFamily="18" charset="0"/>
        <a:buChar char="–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§"/>
        <a:defRPr kumimoji="1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itchFamily="18" charset="0"/>
        <a:buChar char="–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82600" y="333375"/>
            <a:ext cx="82772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3800"/>
            <a:ext cx="8229600" cy="493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新細明體" charset="-120"/>
          <a:cs typeface="+mj-cs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§"/>
        <a:defRPr kumimoji="1" sz="2400" b="1">
          <a:solidFill>
            <a:schemeClr val="bg2"/>
          </a:solidFill>
          <a:latin typeface="+mn-lt"/>
          <a:ea typeface="新細明體" charset="-12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2000" b="1">
          <a:solidFill>
            <a:schemeClr val="bg2"/>
          </a:solidFill>
          <a:latin typeface="+mn-lt"/>
          <a:ea typeface="新細明體" charset="-12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§"/>
        <a:defRPr kumimoji="1" b="1">
          <a:solidFill>
            <a:schemeClr val="bg2"/>
          </a:solidFill>
          <a:latin typeface="+mn-lt"/>
          <a:ea typeface="新細明體" charset="-12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1200" b="1">
          <a:solidFill>
            <a:schemeClr val="bg2"/>
          </a:solidFill>
          <a:latin typeface="+mn-lt"/>
          <a:ea typeface="新細明體" charset="-12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新細明體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82600" y="333375"/>
            <a:ext cx="82772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Title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3800"/>
            <a:ext cx="8229600" cy="493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§"/>
        <a:defRPr kumimoji="1" sz="24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2000" b="1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§"/>
        <a:defRPr kumimoji="1" b="1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1200" b="1"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82600" y="333375"/>
            <a:ext cx="82772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3800"/>
            <a:ext cx="8229600" cy="493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新細明體" charset="-120"/>
          <a:cs typeface="+mj-cs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§"/>
        <a:defRPr kumimoji="1" sz="2400" b="1">
          <a:solidFill>
            <a:schemeClr val="bg2"/>
          </a:solidFill>
          <a:latin typeface="+mn-lt"/>
          <a:ea typeface="新細明體" charset="-12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2000" b="1">
          <a:solidFill>
            <a:schemeClr val="bg2"/>
          </a:solidFill>
          <a:latin typeface="+mn-lt"/>
          <a:ea typeface="新細明體" charset="-12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§"/>
        <a:defRPr kumimoji="1" b="1">
          <a:solidFill>
            <a:schemeClr val="bg2"/>
          </a:solidFill>
          <a:latin typeface="+mn-lt"/>
          <a:ea typeface="新細明體" charset="-12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1200" b="1">
          <a:solidFill>
            <a:schemeClr val="bg2"/>
          </a:solidFill>
          <a:latin typeface="+mn-lt"/>
          <a:ea typeface="新細明體" charset="-12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新細明體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7616AC37-A8E8-4C1C-A3E8-25C83510ED42}" type="datetimeFigureOut">
              <a:rPr lang="zh-TW" altLang="en-US"/>
              <a:pPr>
                <a:defRPr/>
              </a:pPr>
              <a:t>2016/1/5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062FA1-EDCE-438C-8338-8FA5E7F1E37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新細明體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新細明體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新細明體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新細明體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新細明體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82600" y="333375"/>
            <a:ext cx="82772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3800"/>
            <a:ext cx="8229600" cy="493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§"/>
        <a:defRPr kumimoji="1" sz="24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2000" b="1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§"/>
        <a:defRPr kumimoji="1" b="1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1200" b="1"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82600" y="333375"/>
            <a:ext cx="82772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3800"/>
            <a:ext cx="8229600" cy="493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>
          <a:xfrm>
            <a:off x="142875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7A1170-A5C8-482F-A62F-A6A6E39A5E7C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MS PGothic" pitchFamily="34" charset="-128"/>
          <a:cs typeface="微軟正黑體" charset="0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w Cen MT" charset="0"/>
          <a:ea typeface="MS PGothic" pitchFamily="34" charset="-128"/>
          <a:cs typeface="微軟正黑體" charset="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w Cen MT" charset="0"/>
          <a:ea typeface="MS PGothic" pitchFamily="34" charset="-128"/>
          <a:cs typeface="微軟正黑體" charset="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w Cen MT" charset="0"/>
          <a:ea typeface="MS PGothic" pitchFamily="34" charset="-128"/>
          <a:cs typeface="微軟正黑體" charset="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w Cen MT" charset="0"/>
          <a:ea typeface="MS PGothic" pitchFamily="34" charset="-128"/>
          <a:cs typeface="微軟正黑體" charset="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§"/>
        <a:defRPr kumimoji="1" sz="2400" b="1">
          <a:solidFill>
            <a:schemeClr val="bg2"/>
          </a:solidFill>
          <a:latin typeface="+mn-lt"/>
          <a:ea typeface="MS PGothic" pitchFamily="34" charset="-128"/>
          <a:cs typeface="微軟正黑體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2000" b="1">
          <a:solidFill>
            <a:schemeClr val="bg2"/>
          </a:solidFill>
          <a:latin typeface="+mn-lt"/>
          <a:ea typeface="+mn-ea"/>
          <a:cs typeface="微軟正黑體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§"/>
        <a:defRPr kumimoji="1" b="1">
          <a:solidFill>
            <a:schemeClr val="bg2"/>
          </a:solidFill>
          <a:latin typeface="+mn-lt"/>
          <a:ea typeface="+mn-ea"/>
          <a:cs typeface="微軟正黑體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1200" b="1">
          <a:solidFill>
            <a:schemeClr val="bg2"/>
          </a:solidFill>
          <a:latin typeface="+mn-lt"/>
          <a:ea typeface="+mn-ea"/>
          <a:cs typeface="微軟正黑體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  <a:cs typeface="微軟正黑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82600" y="333375"/>
            <a:ext cx="82772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3800"/>
            <a:ext cx="8229600" cy="493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2113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prstClr val="white"/>
                </a:solidFill>
                <a:latin typeface="Garamond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000099"/>
                </a:solidFill>
                <a:latin typeface="Tahoma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Page </a:t>
            </a:r>
            <a:fld id="{040F33D8-5EAE-4400-893D-271A6B0D71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§"/>
        <a:defRPr kumimoji="1" sz="24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2000" b="1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§"/>
        <a:defRPr kumimoji="1" sz="2400" b="1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1200" b="1"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buChar char="»"/>
        <a:defRPr kumimoji="1" sz="1200" b="1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splanet.dyndns-office.com:8081/wiki/index.php/IDP_Qualification/Installation_3.0" TargetMode="Externa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 sz="quarter"/>
          </p:nvPr>
        </p:nvSpPr>
        <p:spPr>
          <a:xfrm>
            <a:off x="395536" y="1052513"/>
            <a:ext cx="8748464" cy="1920875"/>
          </a:xfrm>
        </p:spPr>
        <p:txBody>
          <a:bodyPr/>
          <a:lstStyle/>
          <a:p>
            <a:r>
              <a:rPr lang="en-US" altLang="zh-TW" dirty="0" smtClean="0"/>
              <a:t>Introduction for</a:t>
            </a:r>
            <a:br>
              <a:rPr lang="en-US" altLang="zh-TW" dirty="0" smtClean="0"/>
            </a:br>
            <a:r>
              <a:rPr lang="en-US" altLang="zh-TW" dirty="0" smtClean="0"/>
              <a:t>IDP3.0 Qualification</a:t>
            </a:r>
            <a:endParaRPr lang="zh-TW" altLang="en-US" dirty="0"/>
          </a:p>
        </p:txBody>
      </p:sp>
      <p:sp>
        <p:nvSpPr>
          <p:cNvPr id="6" name="Rectangle 9"/>
          <p:cNvSpPr txBox="1">
            <a:spLocks noChangeArrowheads="1"/>
          </p:cNvSpPr>
          <p:nvPr/>
        </p:nvSpPr>
        <p:spPr bwMode="auto">
          <a:xfrm>
            <a:off x="4211960" y="4437112"/>
            <a:ext cx="44958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80000"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新細明體" charset="-120"/>
                <a:cs typeface="+mn-cs"/>
              </a:rPr>
              <a:t>Eric Liang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80000"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新細明體" charset="-120"/>
                <a:cs typeface="+mn-cs"/>
              </a:rPr>
              <a:t>Embedded Core Group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80000"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新細明體" charset="-120"/>
                <a:cs typeface="+mn-cs"/>
              </a:rPr>
              <a:t>2016/01/06</a:t>
            </a:r>
            <a:endParaRPr kumimoji="1" lang="en-US" altLang="zh-TW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新細明體" charset="-120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80000"/>
              <a:buFontTx/>
              <a:buNone/>
              <a:tabLst/>
              <a:defRPr/>
            </a:pPr>
            <a:endParaRPr kumimoji="1" lang="zh-TW" altLang="zh-TW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新細明體" charset="-120"/>
              <a:cs typeface="+mn-cs"/>
            </a:endParaRPr>
          </a:p>
        </p:txBody>
      </p:sp>
    </p:spTree>
  </p:cSld>
  <p:clrMapOvr>
    <a:masterClrMapping/>
  </p:clrMapOvr>
  <p:transition advTm="5000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Issue of IDP3.0 Qualification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pPr lvl="1"/>
            <a:endParaRPr lang="zh-TW" altLang="en-US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 bwMode="auto">
          <a:xfrm>
            <a:off x="251520" y="1196752"/>
            <a:ext cx="8712968" cy="492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80000"/>
              <a:buFont typeface="Wingdings" pitchFamily="2" charset="2"/>
              <a:buChar char="§"/>
              <a:defRPr kumimoji="1" sz="2400" b="1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Times New Roman" pitchFamily="18" charset="0"/>
              <a:buChar char="–"/>
              <a:defRPr kumimoji="1" sz="2000" b="1">
                <a:solidFill>
                  <a:schemeClr val="bg2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§"/>
              <a:defRPr kumimoji="1" b="1">
                <a:solidFill>
                  <a:schemeClr val="bg2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Times New Roman" pitchFamily="18" charset="0"/>
              <a:buChar char="–"/>
              <a:defRPr kumimoji="1" sz="1200" b="1">
                <a:solidFill>
                  <a:schemeClr val="bg2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bg2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bg2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bg2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bg2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bg2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endParaRPr lang="en-US" altLang="zh-TW" kern="0" dirty="0" smtClean="0"/>
          </a:p>
          <a:p>
            <a:endParaRPr lang="en-US" altLang="zh-TW" kern="0" dirty="0" smtClean="0"/>
          </a:p>
          <a:p>
            <a:endParaRPr lang="en-US" altLang="zh-TW" kern="0" dirty="0" smtClean="0"/>
          </a:p>
          <a:p>
            <a:endParaRPr lang="en-US" altLang="zh-TW" kern="0" dirty="0" smtClean="0"/>
          </a:p>
          <a:p>
            <a:pPr lvl="1"/>
            <a:endParaRPr lang="zh-TW" altLang="en-US" kern="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197293"/>
              </p:ext>
            </p:extLst>
          </p:nvPr>
        </p:nvGraphicFramePr>
        <p:xfrm>
          <a:off x="557554" y="1369098"/>
          <a:ext cx="8100900" cy="458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801"/>
                <a:gridCol w="3837699"/>
                <a:gridCol w="3600400"/>
              </a:tblGrid>
              <a:tr h="610073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Item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Issue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Solution</a:t>
                      </a:r>
                      <a:endParaRPr lang="zh-TW" altLang="en-US" dirty="0"/>
                    </a:p>
                  </a:txBody>
                  <a:tcPr/>
                </a:tc>
              </a:tr>
              <a:tr h="48065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SRM limitation for </a:t>
                      </a:r>
                      <a:r>
                        <a:rPr lang="en-US" altLang="zh-TW" sz="1600" dirty="0" err="1" smtClean="0"/>
                        <a:t>diag</a:t>
                      </a:r>
                      <a:r>
                        <a:rPr lang="en-US" altLang="zh-TW" sz="1600" dirty="0" smtClean="0"/>
                        <a:t> tool installation 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should be able to install </a:t>
                      </a:r>
                      <a:r>
                        <a:rPr lang="en-US" altLang="zh-TW" sz="1200" dirty="0" err="1" smtClean="0"/>
                        <a:t>diag</a:t>
                      </a:r>
                      <a:r>
                        <a:rPr lang="en-US" altLang="zh-TW" sz="1200" dirty="0" smtClean="0"/>
                        <a:t> tool when SRM is enabled</a:t>
                      </a:r>
                    </a:p>
                  </a:txBody>
                  <a:tcPr/>
                </a:tc>
              </a:tr>
              <a:tr h="61007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Audio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need to modify driver module checking script and check the related audio </a:t>
                      </a:r>
                      <a:r>
                        <a:rPr lang="en-US" altLang="zh-TW" sz="1200" dirty="0" err="1" smtClean="0"/>
                        <a:t>hw</a:t>
                      </a:r>
                      <a:r>
                        <a:rPr lang="en-US" altLang="zh-TW" sz="1200" dirty="0" smtClean="0"/>
                        <a:t> device for audio codec</a:t>
                      </a:r>
                      <a:endParaRPr lang="zh-TW" altLang="en-US" sz="1200" dirty="0"/>
                    </a:p>
                  </a:txBody>
                  <a:tcPr/>
                </a:tc>
              </a:tr>
              <a:tr h="48065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USB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need to check if we need the partition 1 for testing, and related test pre-condition statement</a:t>
                      </a:r>
                      <a:endParaRPr lang="zh-TW" altLang="en-US" sz="1200" dirty="0"/>
                    </a:p>
                  </a:txBody>
                  <a:tcPr/>
                </a:tc>
              </a:tr>
              <a:tr h="48065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err="1" smtClean="0"/>
                        <a:t>GRSecurity</a:t>
                      </a:r>
                      <a:r>
                        <a:rPr lang="en-US" altLang="zh-TW" sz="1600" dirty="0" smtClean="0"/>
                        <a:t> 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need to check if we need to check policy file and related test pre-condition statement</a:t>
                      </a:r>
                      <a:endParaRPr lang="zh-TW" altLang="en-US" sz="1200" dirty="0"/>
                    </a:p>
                  </a:txBody>
                  <a:tcPr/>
                </a:tc>
              </a:tr>
              <a:tr h="48065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CPU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Need to add related missing CPU parts</a:t>
                      </a:r>
                      <a:endParaRPr lang="zh-TW" altLang="en-US" sz="1200" dirty="0"/>
                    </a:p>
                  </a:txBody>
                  <a:tcPr/>
                </a:tc>
              </a:tr>
              <a:tr h="48065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6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UEFI security boot 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make the test from manual test to </a:t>
                      </a:r>
                      <a:r>
                        <a:rPr lang="en-US" altLang="zh-TW" sz="1200" dirty="0" smtClean="0">
                          <a:solidFill>
                            <a:srgbClr val="FF0000"/>
                          </a:solidFill>
                        </a:rPr>
                        <a:t>automatic test</a:t>
                      </a:r>
                      <a:endParaRPr lang="zh-TW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065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ECC memory check 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make the test from manual test to </a:t>
                      </a:r>
                      <a:r>
                        <a:rPr lang="en-US" altLang="zh-TW" sz="1200" dirty="0" smtClean="0">
                          <a:solidFill>
                            <a:srgbClr val="FF0000"/>
                          </a:solidFill>
                        </a:rPr>
                        <a:t>automatic test.</a:t>
                      </a:r>
                      <a:endParaRPr lang="zh-TW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065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 smtClean="0">
                          <a:solidFill>
                            <a:schemeClr val="bg2"/>
                          </a:solidFill>
                        </a:rPr>
                        <a:t>Memory channel check </a:t>
                      </a:r>
                      <a:endParaRPr lang="zh-TW" altLang="en-US" sz="16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/>
                        <a:t>make the test from manual test to </a:t>
                      </a:r>
                      <a:r>
                        <a:rPr lang="en-US" altLang="zh-TW" sz="1200" dirty="0" smtClean="0">
                          <a:solidFill>
                            <a:srgbClr val="FF0000"/>
                          </a:solidFill>
                        </a:rPr>
                        <a:t>automatic test.</a:t>
                      </a:r>
                      <a:endParaRPr lang="zh-TW" altLang="en-US" sz="12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zh-TW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76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000"/>
              </a:lnSpc>
              <a:buFont typeface="Wingdings" charset="2"/>
              <a:buChar char=""/>
            </a:pPr>
            <a:r>
              <a:rPr lang="en-US" altLang="zh-TW" dirty="0" smtClean="0"/>
              <a:t>Overview</a:t>
            </a:r>
          </a:p>
          <a:p>
            <a:pPr>
              <a:lnSpc>
                <a:spcPts val="3000"/>
              </a:lnSpc>
              <a:buFont typeface="Wingdings" charset="2"/>
              <a:buChar char=""/>
            </a:pPr>
            <a:r>
              <a:rPr lang="en-US" altLang="zh-TW" dirty="0" smtClean="0"/>
              <a:t>Installation</a:t>
            </a:r>
          </a:p>
          <a:p>
            <a:pPr>
              <a:lnSpc>
                <a:spcPts val="3000"/>
              </a:lnSpc>
              <a:buFont typeface="Wingdings" charset="2"/>
              <a:buChar char=""/>
            </a:pPr>
            <a:r>
              <a:rPr lang="en-US" altLang="zh-TW" dirty="0" smtClean="0"/>
              <a:t>Run Qualification with UTX-3115</a:t>
            </a:r>
          </a:p>
          <a:p>
            <a:pPr>
              <a:lnSpc>
                <a:spcPts val="3000"/>
              </a:lnSpc>
              <a:buFont typeface="Wingdings" charset="2"/>
              <a:buChar char=""/>
            </a:pPr>
            <a:r>
              <a:rPr lang="en-US" altLang="zh-TW" dirty="0" smtClean="0"/>
              <a:t>IPS</a:t>
            </a:r>
            <a:endParaRPr lang="en-US" altLang="zh-TW" dirty="0" smtClean="0"/>
          </a:p>
          <a:p>
            <a:pPr>
              <a:lnSpc>
                <a:spcPts val="3000"/>
              </a:lnSpc>
              <a:buFont typeface="Wingdings" charset="2"/>
              <a:buChar char=""/>
            </a:pPr>
            <a:r>
              <a:rPr lang="en-US" altLang="zh-TW" dirty="0" smtClean="0"/>
              <a:t>Issue 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AutoShape 2" descr="https://upload.wikimedia.org/wikipedia/commons/d/de/Wikipedia_Logo_1.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" name="AutoShape 4" descr="https://upload.wikimedia.org/wikipedia/commons/d/de/Wikipedia_Logo_1.0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" name="AutoShape 6" descr="https://upload.wikimedia.org/wikipedia/commons/d/de/Wikipedia_Logo_1.0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" name="AutoShape 8" descr="https://upload.wikimedia.org/wikipedia/commons/d/de/Wikipedia_Logo_1.0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" name="AutoShape 10" descr="https://upload.wikimedia.org/wikipedia/commons/thumb/b/b3/Wikipedia-logo-v2-en.svg/2000px-Wikipedia-logo-v2-en.svg.pn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" name="AutoShape 12" descr="https://upload.wikimedia.org/wikipedia/commons/thumb/b/b3/Wikipedia-logo-v2-en.svg/2000px-Wikipedia-logo-v2-en.svg.pn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" name="AutoShape 14" descr="http://www.btelligent.com/fileadmin/media/images/Loesungen-Branchen/BI_WIKI.png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" name="AutoShape 17" descr="http://media02.hongkiat.com/unleash-creativity-workplace/unleash-creativity.jpg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7975" y="312738"/>
            <a:ext cx="8277225" cy="692150"/>
          </a:xfrm>
        </p:spPr>
        <p:txBody>
          <a:bodyPr/>
          <a:lstStyle/>
          <a:p>
            <a:r>
              <a:rPr lang="en-US" altLang="zh-TW" dirty="0" smtClean="0"/>
              <a:t>Overview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496" y="1196752"/>
            <a:ext cx="9168954" cy="4929411"/>
          </a:xfrm>
        </p:spPr>
        <p:txBody>
          <a:bodyPr/>
          <a:lstStyle/>
          <a:p>
            <a:r>
              <a:rPr lang="en-US" altLang="zh-TW" sz="2800" dirty="0" smtClean="0"/>
              <a:t>Diagnostics Tool</a:t>
            </a:r>
          </a:p>
          <a:p>
            <a:r>
              <a:rPr lang="en-US" altLang="zh-TW" sz="2800" dirty="0" smtClean="0"/>
              <a:t>Obtaining Certification by Intel</a:t>
            </a:r>
          </a:p>
          <a:p>
            <a:r>
              <a:rPr lang="en-US" altLang="zh-TW" sz="2800" dirty="0" smtClean="0"/>
              <a:t>Total </a:t>
            </a:r>
            <a:r>
              <a:rPr lang="en-US" altLang="zh-TW" sz="2800" dirty="0" smtClean="0">
                <a:solidFill>
                  <a:srgbClr val="FF0000"/>
                </a:solidFill>
              </a:rPr>
              <a:t>58</a:t>
            </a:r>
            <a:r>
              <a:rPr lang="en-US" altLang="zh-TW" sz="2800" dirty="0" smtClean="0"/>
              <a:t> Test items</a:t>
            </a:r>
          </a:p>
          <a:p>
            <a:pPr lvl="1"/>
            <a:r>
              <a:rPr lang="en-US" altLang="zh-TW" dirty="0" smtClean="0"/>
              <a:t>Hardware (</a:t>
            </a:r>
            <a:r>
              <a:rPr lang="en-US" altLang="zh-TW" dirty="0" smtClean="0">
                <a:solidFill>
                  <a:srgbClr val="FF0000"/>
                </a:solidFill>
              </a:rPr>
              <a:t>33</a:t>
            </a:r>
            <a:r>
              <a:rPr lang="en-US" altLang="zh-TW" dirty="0" smtClean="0"/>
              <a:t>):  </a:t>
            </a:r>
            <a:r>
              <a:rPr lang="en-US" altLang="zh-TW" sz="1800" dirty="0" err="1" smtClean="0"/>
              <a:t>Bt</a:t>
            </a:r>
            <a:r>
              <a:rPr lang="en-US" altLang="zh-TW" sz="1800" dirty="0" smtClean="0"/>
              <a:t>, Eth, GPIO, …</a:t>
            </a:r>
          </a:p>
          <a:p>
            <a:pPr lvl="1"/>
            <a:r>
              <a:rPr lang="en-US" altLang="zh-TW" dirty="0"/>
              <a:t>OS (</a:t>
            </a:r>
            <a:r>
              <a:rPr lang="en-US" altLang="zh-TW" dirty="0">
                <a:solidFill>
                  <a:srgbClr val="FF0000"/>
                </a:solidFill>
              </a:rPr>
              <a:t>6</a:t>
            </a:r>
            <a:r>
              <a:rPr lang="en-US" altLang="zh-TW" dirty="0"/>
              <a:t>): </a:t>
            </a:r>
            <a:r>
              <a:rPr lang="en-US" altLang="zh-TW" sz="1800" dirty="0"/>
              <a:t>UEFI Boot, UEFI Boot Service, UEFI Capsule </a:t>
            </a:r>
            <a:r>
              <a:rPr lang="en-US" altLang="zh-TW" sz="1800" dirty="0" err="1"/>
              <a:t>Updae</a:t>
            </a:r>
            <a:r>
              <a:rPr lang="en-US" altLang="zh-TW" sz="1800" dirty="0"/>
              <a:t>…</a:t>
            </a:r>
          </a:p>
          <a:p>
            <a:pPr lvl="1"/>
            <a:r>
              <a:rPr lang="en-US" altLang="zh-TW" dirty="0" smtClean="0"/>
              <a:t>OS Application (</a:t>
            </a:r>
            <a:r>
              <a:rPr lang="en-US" altLang="zh-TW" dirty="0" smtClean="0">
                <a:solidFill>
                  <a:srgbClr val="FF0000"/>
                </a:solidFill>
              </a:rPr>
              <a:t>6</a:t>
            </a:r>
            <a:r>
              <a:rPr lang="en-US" altLang="zh-TW" dirty="0" smtClean="0"/>
              <a:t>):</a:t>
            </a:r>
            <a:r>
              <a:rPr lang="en-US" altLang="zh-TW" sz="1800" dirty="0" smtClean="0"/>
              <a:t>Python, </a:t>
            </a:r>
            <a:r>
              <a:rPr lang="en-US" altLang="zh-TW" sz="1800" dirty="0" err="1" smtClean="0"/>
              <a:t>Lua</a:t>
            </a:r>
            <a:r>
              <a:rPr lang="en-US" altLang="zh-TW" sz="1800" dirty="0" smtClean="0"/>
              <a:t>, </a:t>
            </a:r>
            <a:r>
              <a:rPr lang="en-US" altLang="zh-TW" sz="1800" dirty="0" err="1" smtClean="0"/>
              <a:t>OpenJDK</a:t>
            </a:r>
            <a:r>
              <a:rPr lang="en-US" altLang="zh-TW" sz="1800" dirty="0" smtClean="0"/>
              <a:t>, OpenSSL, </a:t>
            </a:r>
            <a:r>
              <a:rPr lang="en-US" altLang="zh-TW" sz="1800" dirty="0" err="1" smtClean="0"/>
              <a:t>OSGi</a:t>
            </a:r>
            <a:r>
              <a:rPr lang="en-US" altLang="zh-TW" sz="1800" dirty="0" smtClean="0"/>
              <a:t>, SQLite3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OS Management (</a:t>
            </a:r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r>
              <a:rPr lang="en-US" altLang="zh-TW" dirty="0" smtClean="0"/>
              <a:t>): </a:t>
            </a:r>
            <a:r>
              <a:rPr lang="en-US" altLang="zh-TW" sz="1800" dirty="0" smtClean="0"/>
              <a:t>OMA-DM, TR-069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OS Security (</a:t>
            </a:r>
            <a:r>
              <a:rPr lang="en-US" altLang="zh-TW" dirty="0" smtClean="0">
                <a:solidFill>
                  <a:srgbClr val="FF0000"/>
                </a:solidFill>
              </a:rPr>
              <a:t>8</a:t>
            </a:r>
            <a:r>
              <a:rPr lang="en-US" altLang="zh-TW" dirty="0" smtClean="0"/>
              <a:t>): </a:t>
            </a:r>
            <a:r>
              <a:rPr lang="en-US" altLang="zh-TW" sz="1800" dirty="0" smtClean="0"/>
              <a:t>Secure Boot, Signed Boot Loader, Encrypted Storage…</a:t>
            </a:r>
          </a:p>
          <a:p>
            <a:pPr lvl="1"/>
            <a:r>
              <a:rPr lang="en-US" altLang="zh-TW" dirty="0" smtClean="0"/>
              <a:t>Processor (</a:t>
            </a:r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r>
              <a:rPr lang="en-US" altLang="zh-TW" dirty="0" smtClean="0"/>
              <a:t>): </a:t>
            </a:r>
            <a:r>
              <a:rPr lang="en-US" altLang="zh-TW" sz="1800" dirty="0" smtClean="0"/>
              <a:t>CPU, SOC </a:t>
            </a:r>
            <a:r>
              <a:rPr lang="en-US" altLang="zh-TW" sz="1800" dirty="0" err="1" smtClean="0"/>
              <a:t>Config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Communication (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r>
              <a:rPr lang="en-US" altLang="zh-TW" dirty="0" smtClean="0"/>
              <a:t>): </a:t>
            </a:r>
            <a:r>
              <a:rPr lang="en-US" altLang="zh-TW" sz="1800" dirty="0" smtClean="0"/>
              <a:t>MQTT</a:t>
            </a:r>
          </a:p>
          <a:p>
            <a:pPr lvl="1"/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5" name="AutoShape 4" descr="http://www.btelligent.com/fileadmin/media/images/Loesungen-Branchen/BI_WIKI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" name="AutoShape 6" descr="http://www.btelligent.com/fileadmin/media/images/Loesungen-Branchen/BI_WIKI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" name="AutoShape 9" descr="http://www.duprofessionaled.com/wp-content/uploads/2014/06/social-media-icons-set-in-tree-shape-vector-776406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Installation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7975" y="1193800"/>
            <a:ext cx="8378825" cy="5115520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4" name="AutoShape 2" descr="http://img.accupass.com/userupload/14c686ef8b8c401284441e682b22b6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" name="AutoShape 5" descr="http://www.china-cloud.com/uploads/allimg/130128/1052215E8-0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 bwMode="auto">
          <a:xfrm>
            <a:off x="179512" y="1196752"/>
            <a:ext cx="8856984" cy="492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80000"/>
              <a:buFont typeface="Wingdings" pitchFamily="2" charset="2"/>
              <a:buChar char="§"/>
              <a:defRPr kumimoji="1" sz="2400" b="1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Times New Roman" pitchFamily="18" charset="0"/>
              <a:buChar char="–"/>
              <a:defRPr kumimoji="1" sz="2000" b="1">
                <a:solidFill>
                  <a:schemeClr val="bg2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§"/>
              <a:defRPr kumimoji="1" b="1">
                <a:solidFill>
                  <a:schemeClr val="bg2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Times New Roman" pitchFamily="18" charset="0"/>
              <a:buChar char="–"/>
              <a:defRPr kumimoji="1" sz="1200" b="1">
                <a:solidFill>
                  <a:schemeClr val="bg2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bg2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bg2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bg2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bg2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bg2"/>
                </a:solidFill>
                <a:latin typeface="+mn-lt"/>
                <a:ea typeface="+mn-ea"/>
              </a:defRPr>
            </a:lvl9pPr>
          </a:lstStyle>
          <a:p>
            <a:r>
              <a:rPr lang="en-US" altLang="zh-TW" sz="2800" kern="0" dirty="0" smtClean="0"/>
              <a:t>Install from Intel’s Server to gateway</a:t>
            </a:r>
          </a:p>
          <a:p>
            <a:pPr lvl="1"/>
            <a:r>
              <a:rPr lang="en-US" altLang="zh-TW" kern="0" dirty="0" err="1"/>
              <a:t>b</a:t>
            </a:r>
            <a:r>
              <a:rPr lang="en-US" altLang="zh-TW" kern="0" dirty="0" err="1" smtClean="0"/>
              <a:t>aseurl</a:t>
            </a:r>
            <a:r>
              <a:rPr lang="en-US" altLang="zh-TW" kern="0" dirty="0" smtClean="0"/>
              <a:t>=http://198.175.66.251/WRL/7/extras</a:t>
            </a:r>
          </a:p>
          <a:p>
            <a:pPr lvl="1"/>
            <a:endParaRPr lang="en-US" altLang="zh-TW" kern="0" dirty="0" smtClean="0"/>
          </a:p>
          <a:p>
            <a:r>
              <a:rPr lang="en-US" altLang="zh-TW" sz="2800" kern="0" dirty="0">
                <a:hlinkClick r:id="rId2"/>
              </a:rPr>
              <a:t>Install </a:t>
            </a:r>
            <a:r>
              <a:rPr lang="en-US" altLang="zh-TW" sz="2800" kern="0" dirty="0" smtClean="0">
                <a:hlinkClick r:id="rId2"/>
              </a:rPr>
              <a:t>SOP</a:t>
            </a:r>
            <a:endParaRPr lang="en-US" altLang="zh-TW" sz="2800" kern="0" dirty="0" smtClean="0"/>
          </a:p>
          <a:p>
            <a:endParaRPr lang="en-US" altLang="zh-TW" sz="2800" kern="0" dirty="0"/>
          </a:p>
          <a:p>
            <a:r>
              <a:rPr lang="en-US" altLang="zh-TW" sz="2800" kern="0" dirty="0" smtClean="0"/>
              <a:t>Folder</a:t>
            </a:r>
          </a:p>
          <a:p>
            <a:pPr lvl="1"/>
            <a:r>
              <a:rPr lang="en-US" altLang="zh-TW" kern="0" dirty="0" smtClean="0"/>
              <a:t>/opt/Intel/Diagnostics/gateway/</a:t>
            </a:r>
            <a:r>
              <a:rPr lang="en-US" altLang="zh-TW" kern="0" dirty="0" err="1" smtClean="0"/>
              <a:t>HostScripts</a:t>
            </a:r>
            <a:r>
              <a:rPr lang="en-US" altLang="zh-TW" kern="0" dirty="0" smtClean="0"/>
              <a:t>/UNIX/opt/intel/qualification/xxx</a:t>
            </a:r>
          </a:p>
          <a:p>
            <a:pPr lvl="1"/>
            <a:r>
              <a:rPr lang="en-US" altLang="zh-TW" sz="1400" kern="0" dirty="0" smtClean="0"/>
              <a:t>README.TXT: Test information, procedures, and categories</a:t>
            </a:r>
          </a:p>
          <a:p>
            <a:pPr lvl="1"/>
            <a:r>
              <a:rPr lang="en-US" altLang="zh-TW" sz="1400" kern="0" dirty="0" smtClean="0"/>
              <a:t>setup.sh: This is a test setup and initialization script that call qualify.sh</a:t>
            </a:r>
          </a:p>
          <a:p>
            <a:pPr lvl="1"/>
            <a:r>
              <a:rPr lang="en-US" altLang="zh-TW" sz="1400" kern="0" dirty="0" smtClean="0"/>
              <a:t>qualify.sh: Script that executes a test procedure and reports the results to setup.sh</a:t>
            </a:r>
          </a:p>
          <a:p>
            <a:pPr lvl="1"/>
            <a:endParaRPr lang="en-US" altLang="zh-TW" sz="1400" kern="0" dirty="0" smtClean="0"/>
          </a:p>
          <a:p>
            <a:pPr lvl="2"/>
            <a:endParaRPr lang="en-US" altLang="zh-TW" kern="0" dirty="0" smtClean="0"/>
          </a:p>
          <a:p>
            <a:pPr marL="0" indent="0">
              <a:buFont typeface="Wingdings" pitchFamily="2" charset="2"/>
              <a:buNone/>
            </a:pPr>
            <a:endParaRPr lang="en-US" altLang="zh-TW" kern="0" dirty="0" smtClean="0"/>
          </a:p>
          <a:p>
            <a:endParaRPr lang="en-US" altLang="zh-TW" kern="0" dirty="0" smtClean="0"/>
          </a:p>
          <a:p>
            <a:endParaRPr lang="en-US" altLang="zh-TW" kern="0" dirty="0" smtClean="0"/>
          </a:p>
          <a:p>
            <a:endParaRPr lang="en-US" altLang="zh-TW" kern="0" dirty="0" smtClean="0"/>
          </a:p>
          <a:p>
            <a:endParaRPr lang="en-US" altLang="zh-TW" kern="0" dirty="0" smtClean="0"/>
          </a:p>
        </p:txBody>
      </p:sp>
    </p:spTree>
    <p:extLst>
      <p:ext uri="{BB962C8B-B14F-4D97-AF65-F5344CB8AC3E}">
        <p14:creationId xmlns:p14="http://schemas.microsoft.com/office/powerpoint/2010/main" val="36628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Run Qualification with UTX-3115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en-US" altLang="zh-TW" dirty="0" smtClean="0"/>
              <a:t>Auto ( </a:t>
            </a:r>
            <a:r>
              <a:rPr lang="en-US" altLang="zh-TW" dirty="0" smtClean="0">
                <a:solidFill>
                  <a:srgbClr val="FF0000"/>
                </a:solidFill>
              </a:rPr>
              <a:t>29</a:t>
            </a:r>
            <a:r>
              <a:rPr lang="en-US" altLang="zh-TW" dirty="0" smtClean="0"/>
              <a:t> )</a:t>
            </a:r>
            <a:endParaRPr lang="en-US" altLang="zh-TW" dirty="0" smtClean="0"/>
          </a:p>
          <a:p>
            <a:r>
              <a:rPr lang="en-US" altLang="zh-TW" dirty="0" smtClean="0"/>
              <a:t>Manual ( </a:t>
            </a:r>
            <a:r>
              <a:rPr lang="en-US" altLang="zh-TW" dirty="0" smtClean="0">
                <a:solidFill>
                  <a:srgbClr val="FF0000"/>
                </a:solidFill>
              </a:rPr>
              <a:t>29</a:t>
            </a:r>
            <a:r>
              <a:rPr lang="en-US" altLang="zh-TW" dirty="0" smtClean="0"/>
              <a:t> )</a:t>
            </a:r>
          </a:p>
          <a:p>
            <a:r>
              <a:rPr lang="en-US" altLang="zh-TW" dirty="0" smtClean="0"/>
              <a:t>Dependence (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, BT, USB3 flash…)</a:t>
            </a:r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830" y="2708920"/>
            <a:ext cx="6509764" cy="3498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Run Qualification with UTX-3115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001419"/>
          </a:xfrm>
        </p:spPr>
        <p:txBody>
          <a:bodyPr/>
          <a:lstStyle/>
          <a:p>
            <a:r>
              <a:rPr lang="en-US" altLang="zh-TW" dirty="0" smtClean="0"/>
              <a:t>Bluetooth ( Auto )</a:t>
            </a:r>
          </a:p>
          <a:p>
            <a:pPr lvl="1"/>
            <a:r>
              <a:rPr lang="en-US" altLang="zh-TW" dirty="0" smtClean="0"/>
              <a:t>Dependence: Assure </a:t>
            </a:r>
            <a:r>
              <a:rPr lang="en-US" altLang="zh-TW" dirty="0"/>
              <a:t>that there is a Bluetooth device within range of the target that is advertising "</a:t>
            </a:r>
            <a:r>
              <a:rPr lang="en-US" altLang="zh-TW" dirty="0">
                <a:solidFill>
                  <a:srgbClr val="FF0000"/>
                </a:solidFill>
              </a:rPr>
              <a:t>ubuntu-0</a:t>
            </a:r>
            <a:r>
              <a:rPr lang="en-US" altLang="zh-TW" dirty="0"/>
              <a:t>" as it's device </a:t>
            </a:r>
            <a:r>
              <a:rPr lang="en-US" altLang="zh-TW" dirty="0" smtClean="0"/>
              <a:t>ID</a:t>
            </a:r>
          </a:p>
          <a:p>
            <a:pPr lvl="1"/>
            <a:r>
              <a:rPr lang="en-US" altLang="zh-TW" dirty="0"/>
              <a:t>Procedure: </a:t>
            </a:r>
            <a:r>
              <a:rPr lang="en-US" altLang="zh-TW" dirty="0" smtClean="0"/>
              <a:t>1</a:t>
            </a:r>
            <a:r>
              <a:rPr lang="en-US" altLang="zh-TW" dirty="0"/>
              <a:t>. This test verifies Bluetooth functions by locating and pinging a Bluetooth device that is advertising a the device </a:t>
            </a:r>
            <a:r>
              <a:rPr lang="en-US" altLang="zh-TW" dirty="0" smtClean="0"/>
              <a:t>name </a:t>
            </a:r>
            <a:r>
              <a:rPr lang="en-US" altLang="zh-TW" dirty="0"/>
              <a:t>“ubuntu-0”.</a:t>
            </a:r>
          </a:p>
          <a:p>
            <a:pPr lvl="1"/>
            <a:r>
              <a:rPr lang="en-US" altLang="zh-TW" dirty="0" smtClean="0"/>
              <a:t> </a:t>
            </a:r>
            <a:r>
              <a:rPr lang="en-US" altLang="zh-TW" dirty="0"/>
              <a:t>2. Run the test from the command line, execute the following commands from within the test </a:t>
            </a:r>
            <a:r>
              <a:rPr lang="en-US" altLang="zh-TW" dirty="0" smtClean="0"/>
              <a:t>folder : bash </a:t>
            </a:r>
            <a:r>
              <a:rPr lang="en-US" altLang="zh-TW" dirty="0"/>
              <a:t>setup.sh</a:t>
            </a:r>
            <a:endParaRPr lang="en-US" altLang="zh-TW" dirty="0" smtClean="0"/>
          </a:p>
          <a:p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smtClean="0"/>
              <a:t>To modify my iPhone name to </a:t>
            </a:r>
            <a:r>
              <a:rPr lang="en-US" altLang="zh-TW" dirty="0"/>
              <a:t>-&gt; "</a:t>
            </a:r>
            <a:r>
              <a:rPr lang="en-US" altLang="zh-TW" dirty="0">
                <a:solidFill>
                  <a:srgbClr val="FF0000"/>
                </a:solidFill>
              </a:rPr>
              <a:t>ubuntu-0</a:t>
            </a:r>
            <a:r>
              <a:rPr lang="en-US" altLang="zh-TW" dirty="0"/>
              <a:t>"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408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Run Qualification with UTX-3115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001419"/>
          </a:xfrm>
        </p:spPr>
        <p:txBody>
          <a:bodyPr/>
          <a:lstStyle/>
          <a:p>
            <a:r>
              <a:rPr lang="en-US" altLang="zh-TW" dirty="0" smtClean="0"/>
              <a:t>RS-232 ( Manual )</a:t>
            </a:r>
          </a:p>
          <a:p>
            <a:pPr lvl="1"/>
            <a:r>
              <a:rPr lang="en-US" altLang="zh-TW" dirty="0" smtClean="0"/>
              <a:t>/RS-232/README.TXT</a:t>
            </a:r>
          </a:p>
          <a:p>
            <a:pPr lvl="1"/>
            <a:r>
              <a:rPr lang="en-US" altLang="zh-TW" dirty="0" smtClean="0"/>
              <a:t>Test Procedure:</a:t>
            </a:r>
          </a:p>
          <a:p>
            <a:pPr lvl="1"/>
            <a:r>
              <a:rPr lang="en-US" altLang="zh-TW" dirty="0" smtClean="0"/>
              <a:t>Requirement : Half-duplex RS232-USB convert cable, </a:t>
            </a:r>
            <a:r>
              <a:rPr lang="en-US" altLang="zh-TW" dirty="0" smtClean="0"/>
              <a:t>Putty, </a:t>
            </a:r>
          </a:p>
          <a:p>
            <a:pPr marL="457200" lvl="1" indent="0">
              <a:buNone/>
            </a:pPr>
            <a:r>
              <a:rPr lang="en-US" altLang="zh-TW" dirty="0" smtClean="0"/>
              <a:t>                             BIOS or hardware jumper settings properly</a:t>
            </a:r>
          </a:p>
          <a:p>
            <a:pPr marL="457200" lvl="1" indent="0">
              <a:buNone/>
            </a:pP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 smtClean="0"/>
              <a:t>PROCEDURE: 1 ~ 9</a:t>
            </a:r>
          </a:p>
          <a:p>
            <a:pPr marL="457200" lvl="1" indent="0">
              <a:buNone/>
            </a:pP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smtClean="0"/>
              <a:t>RESULT</a:t>
            </a:r>
          </a:p>
          <a:p>
            <a:pPr marL="457200" lvl="1" indent="0">
              <a:buNone/>
            </a:pPr>
            <a:r>
              <a:rPr lang="en-US" altLang="zh-TW" dirty="0" smtClean="0"/>
              <a:t>Use the Application Interface to report that if this manual test passed/failed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76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 bwMode="auto">
          <a:xfrm>
            <a:off x="471239" y="332656"/>
            <a:ext cx="82772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2pPr>
            <a:lvl3pPr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3pPr>
            <a:lvl4pPr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4pPr>
            <a:lvl5pPr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5pPr>
            <a:lvl6pPr marL="457200"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6pPr>
            <a:lvl7pPr marL="914400"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7pPr>
            <a:lvl8pPr marL="1371600"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8pPr>
            <a:lvl9pPr marL="1828800"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9pPr>
          </a:lstStyle>
          <a:p>
            <a:r>
              <a:rPr lang="en-US" altLang="zh-TW" dirty="0" smtClean="0"/>
              <a:t>IPS</a:t>
            </a:r>
            <a:endParaRPr lang="zh-TW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55" y="1412776"/>
            <a:ext cx="8463533" cy="4309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928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 bwMode="auto">
          <a:xfrm>
            <a:off x="471239" y="332656"/>
            <a:ext cx="82772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2pPr>
            <a:lvl3pPr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3pPr>
            <a:lvl4pPr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4pPr>
            <a:lvl5pPr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5pPr>
            <a:lvl6pPr marL="457200"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6pPr>
            <a:lvl7pPr marL="914400"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7pPr>
            <a:lvl8pPr marL="1371600"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8pPr>
            <a:lvl9pPr marL="1828800" algn="l" rtl="0" eaLnBrk="1" fontAlgn="ctr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9pPr>
          </a:lstStyle>
          <a:p>
            <a:r>
              <a:rPr lang="en-US" altLang="zh-TW" dirty="0" smtClean="0"/>
              <a:t>IPS (Cont.)</a:t>
            </a:r>
            <a:endParaRPr lang="zh-TW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5" y="1484784"/>
            <a:ext cx="8617411" cy="466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461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eam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1_Stream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1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10">
        <a:dk1>
          <a:srgbClr val="000000"/>
        </a:dk1>
        <a:lt1>
          <a:srgbClr val="FFFFFF"/>
        </a:lt1>
        <a:dk2>
          <a:srgbClr val="BFA673"/>
        </a:dk2>
        <a:lt2>
          <a:srgbClr val="FFFFFF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010Enabling an intelligent Planet Template - White &amp; Blue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1_Stream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1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10">
        <a:dk1>
          <a:srgbClr val="000000"/>
        </a:dk1>
        <a:lt1>
          <a:srgbClr val="FFFFFF"/>
        </a:lt1>
        <a:dk2>
          <a:srgbClr val="BFA673"/>
        </a:dk2>
        <a:lt2>
          <a:srgbClr val="FFFFFF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tream">
  <a:themeElements>
    <a:clrScheme name="">
      <a:dk1>
        <a:srgbClr val="000000"/>
      </a:dk1>
      <a:lt1>
        <a:srgbClr val="FFFFFF"/>
      </a:lt1>
      <a:dk2>
        <a:srgbClr val="BFA673"/>
      </a:dk2>
      <a:lt2>
        <a:srgbClr val="000099"/>
      </a:lt2>
      <a:accent1>
        <a:srgbClr val="FFCC00"/>
      </a:accent1>
      <a:accent2>
        <a:srgbClr val="808000"/>
      </a:accent2>
      <a:accent3>
        <a:srgbClr val="DCD0BC"/>
      </a:accent3>
      <a:accent4>
        <a:srgbClr val="DADADA"/>
      </a:accent4>
      <a:accent5>
        <a:srgbClr val="FFE2AA"/>
      </a:accent5>
      <a:accent6>
        <a:srgbClr val="737300"/>
      </a:accent6>
      <a:hlink>
        <a:srgbClr val="784700"/>
      </a:hlink>
      <a:folHlink>
        <a:srgbClr val="9A7200"/>
      </a:folHlink>
    </a:clrScheme>
    <a:fontScheme name="1_Stream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1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10">
        <a:dk1>
          <a:srgbClr val="000000"/>
        </a:dk1>
        <a:lt1>
          <a:srgbClr val="FFFFFF"/>
        </a:lt1>
        <a:dk2>
          <a:srgbClr val="BFA673"/>
        </a:dk2>
        <a:lt2>
          <a:srgbClr val="FFFFFF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自訂設計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9_Stream">
  <a:themeElements>
    <a:clrScheme name="">
      <a:dk1>
        <a:srgbClr val="000000"/>
      </a:dk1>
      <a:lt1>
        <a:srgbClr val="FFFFFF"/>
      </a:lt1>
      <a:dk2>
        <a:srgbClr val="BFA673"/>
      </a:dk2>
      <a:lt2>
        <a:srgbClr val="000099"/>
      </a:lt2>
      <a:accent1>
        <a:srgbClr val="FFCC00"/>
      </a:accent1>
      <a:accent2>
        <a:srgbClr val="808000"/>
      </a:accent2>
      <a:accent3>
        <a:srgbClr val="DCD0BC"/>
      </a:accent3>
      <a:accent4>
        <a:srgbClr val="DADADA"/>
      </a:accent4>
      <a:accent5>
        <a:srgbClr val="FFE2AA"/>
      </a:accent5>
      <a:accent6>
        <a:srgbClr val="737300"/>
      </a:accent6>
      <a:hlink>
        <a:srgbClr val="784700"/>
      </a:hlink>
      <a:folHlink>
        <a:srgbClr val="9A7200"/>
      </a:folHlink>
    </a:clrScheme>
    <a:fontScheme name="1_Stream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1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10">
        <a:dk1>
          <a:srgbClr val="000000"/>
        </a:dk1>
        <a:lt1>
          <a:srgbClr val="FFFFFF"/>
        </a:lt1>
        <a:dk2>
          <a:srgbClr val="BFA673"/>
        </a:dk2>
        <a:lt2>
          <a:srgbClr val="FFFFFF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Stream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1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10">
        <a:dk1>
          <a:srgbClr val="000000"/>
        </a:dk1>
        <a:lt1>
          <a:srgbClr val="FFFFFF"/>
        </a:lt1>
        <a:dk2>
          <a:srgbClr val="BFA673"/>
        </a:dk2>
        <a:lt2>
          <a:srgbClr val="FFFFFF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Stre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Stream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45720" rIns="3600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1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10">
        <a:dk1>
          <a:srgbClr val="000000"/>
        </a:dk1>
        <a:lt1>
          <a:srgbClr val="FFFFFF"/>
        </a:lt1>
        <a:dk2>
          <a:srgbClr val="BFA673"/>
        </a:dk2>
        <a:lt2>
          <a:srgbClr val="FFFFFF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SUSIAccess WISE PaaS Architecture V2 0</Template>
  <TotalTime>13316</TotalTime>
  <Words>457</Words>
  <Application>Microsoft Office PowerPoint</Application>
  <PresentationFormat>如螢幕大小 (4:3)</PresentationFormat>
  <Paragraphs>100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8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Stream</vt:lpstr>
      <vt:lpstr>1_Stream</vt:lpstr>
      <vt:lpstr>2010Enabling an intelligent Planet Template - White &amp; Blue</vt:lpstr>
      <vt:lpstr>2_Stream</vt:lpstr>
      <vt:lpstr>4_自訂設計</vt:lpstr>
      <vt:lpstr>49_Stream</vt:lpstr>
      <vt:lpstr>3_Stream</vt:lpstr>
      <vt:lpstr>4_Stream</vt:lpstr>
      <vt:lpstr>Introduction for IDP3.0 Qualification</vt:lpstr>
      <vt:lpstr>Outline</vt:lpstr>
      <vt:lpstr>Overview</vt:lpstr>
      <vt:lpstr>Installation</vt:lpstr>
      <vt:lpstr>Run Qualification with UTX-3115</vt:lpstr>
      <vt:lpstr>Run Qualification with UTX-3115 (Cont.)</vt:lpstr>
      <vt:lpstr>Run Qualification with UTX-3115 (Cont.)</vt:lpstr>
      <vt:lpstr>PowerPoint 簡報</vt:lpstr>
      <vt:lpstr>PowerPoint 簡報</vt:lpstr>
      <vt:lpstr>Issue of IDP3.0 Qualification</vt:lpstr>
    </vt:vector>
  </TitlesOfParts>
  <Company>Advantech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for docker</dc:title>
  <dc:creator>Daniel.Hung</dc:creator>
  <cp:lastModifiedBy>eric.liang</cp:lastModifiedBy>
  <cp:revision>124</cp:revision>
  <dcterms:created xsi:type="dcterms:W3CDTF">2015-12-01T01:51:00Z</dcterms:created>
  <dcterms:modified xsi:type="dcterms:W3CDTF">2016-01-11T06:37:24Z</dcterms:modified>
</cp:coreProperties>
</file>