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3"/>
  </p:notesMasterIdLst>
  <p:sldIdLst>
    <p:sldId id="256" r:id="rId5"/>
    <p:sldId id="309" r:id="rId6"/>
    <p:sldId id="325" r:id="rId7"/>
    <p:sldId id="335" r:id="rId8"/>
    <p:sldId id="336" r:id="rId9"/>
    <p:sldId id="340" r:id="rId10"/>
    <p:sldId id="342" r:id="rId11"/>
    <p:sldId id="341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8D8D8"/>
    <a:srgbClr val="378BF7"/>
    <a:srgbClr val="FF3300"/>
    <a:srgbClr val="0071C5"/>
    <a:srgbClr val="0D3266"/>
    <a:srgbClr val="FF7C80"/>
    <a:srgbClr val="0DF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3163" autoAdjust="0"/>
  </p:normalViewPr>
  <p:slideViewPr>
    <p:cSldViewPr>
      <p:cViewPr>
        <p:scale>
          <a:sx n="100" d="100"/>
          <a:sy n="100" d="100"/>
        </p:scale>
        <p:origin x="-211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BFC9E-FD99-4608-8D3D-90A9139845B3}" type="datetimeFigureOut">
              <a:rPr lang="zh-TW" altLang="en-US" smtClean="0"/>
              <a:pPr/>
              <a:t>2016/6/30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00606-9FB1-45DC-AD24-9A65A415A02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49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3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161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16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6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73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3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39850" y="1052513"/>
            <a:ext cx="7804150" cy="192087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79750" y="3132139"/>
            <a:ext cx="44958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8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37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140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065" y="1295401"/>
            <a:ext cx="39782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0738" y="1295401"/>
            <a:ext cx="39798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10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81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46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07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63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692151"/>
          </a:xfrm>
        </p:spPr>
        <p:txBody>
          <a:bodyPr/>
          <a:lstStyle>
            <a:lvl1pPr>
              <a:defRPr sz="2800" baseline="0">
                <a:solidFill>
                  <a:srgbClr val="333399"/>
                </a:solidFill>
                <a:latin typeface="Arial" pitchFamily="34" charset="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6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945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27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7650" y="322263"/>
            <a:ext cx="2039938" cy="565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4664" y="322263"/>
            <a:ext cx="5970587" cy="565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60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10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/>
          <a:lstStyle>
            <a:lvl1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lang="zh-TW" altLang="en-US"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96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8890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2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43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4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4364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840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34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3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66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3861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5971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20342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362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870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73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04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4451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29147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43052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486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952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3800"/>
            <a:ext cx="8229600" cy="4932363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352386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5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62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89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290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732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673224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3524-67EF-474D-BE97-75FE07395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74665" y="322263"/>
            <a:ext cx="8162925" cy="7477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5" y="1295401"/>
            <a:ext cx="81105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Char char="•"/>
        <a:defRPr kumimoji="1" sz="2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6072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00647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新細明體" charset="-120"/>
          <a:cs typeface="+mj-cs"/>
        </a:defRPr>
      </a:lvl1pPr>
      <a:lvl2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新細明體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新細明體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新細明體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新細明體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899592" y="1476910"/>
            <a:ext cx="7804150" cy="1944439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MQTT Client-2-Client Connection Reliability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76056" y="5013176"/>
            <a:ext cx="3957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Embedded Core Group</a:t>
            </a:r>
          </a:p>
          <a:p>
            <a:pPr algn="r"/>
            <a:r>
              <a:rPr lang="en-US" altLang="zh-TW" sz="2400" dirty="0" err="1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Eric.Liang</a:t>
            </a:r>
            <a:endParaRPr lang="en-US" altLang="zh-TW" sz="2400" dirty="0" smtClean="0">
              <a:solidFill>
                <a:srgbClr val="FFFFFF"/>
              </a:solidFill>
              <a:latin typeface="Calibri" pitchFamily="34" charset="0"/>
              <a:ea typeface="微軟正黑體" pitchFamily="34" charset="-120"/>
            </a:endParaRPr>
          </a:p>
          <a:p>
            <a:pPr algn="r"/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2016/06/24</a:t>
            </a:r>
            <a:endParaRPr lang="zh-TW" altLang="en-US" sz="2400" dirty="0">
              <a:solidFill>
                <a:srgbClr val="FFFFFF"/>
              </a:solidFill>
              <a:latin typeface="Calibri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471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941432"/>
          </a:xfrm>
        </p:spPr>
        <p:txBody>
          <a:bodyPr/>
          <a:lstStyle/>
          <a:p>
            <a:r>
              <a:rPr lang="en-US" altLang="zh-TW" sz="4000" dirty="0" smtClean="0">
                <a:solidFill>
                  <a:srgbClr val="0071C5"/>
                </a:solidFill>
              </a:rPr>
              <a:t>Why</a:t>
            </a:r>
            <a:endParaRPr lang="zh-TW" altLang="en-US" sz="4000" dirty="0">
              <a:solidFill>
                <a:srgbClr val="0071C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7975" y="1200150"/>
            <a:ext cx="8363272" cy="4857404"/>
          </a:xfrm>
        </p:spPr>
        <p:txBody>
          <a:bodyPr/>
          <a:lstStyle/>
          <a:p>
            <a:r>
              <a:rPr lang="en-US" altLang="zh-TW" sz="2800" dirty="0"/>
              <a:t>To fix </a:t>
            </a:r>
            <a:r>
              <a:rPr lang="en-US" altLang="zh-TW" sz="2800" dirty="0" smtClean="0"/>
              <a:t>connection </a:t>
            </a:r>
            <a:r>
              <a:rPr lang="en-US" altLang="zh-TW" sz="2800" dirty="0"/>
              <a:t>status issue :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Client </a:t>
            </a:r>
            <a:r>
              <a:rPr lang="en-US" altLang="zh-TW" sz="2800" dirty="0"/>
              <a:t>/ Server by MQTT </a:t>
            </a:r>
            <a:r>
              <a:rPr lang="en-US" altLang="zh-TW" sz="2800" dirty="0" smtClean="0"/>
              <a:t>protocol</a:t>
            </a:r>
          </a:p>
          <a:p>
            <a:endParaRPr lang="en-US" altLang="zh-TW" sz="2800" dirty="0" smtClean="0"/>
          </a:p>
          <a:p>
            <a:r>
              <a:rPr lang="en-US" altLang="zh-TW" sz="2800" dirty="0"/>
              <a:t>MQTT is a client/broker, </a:t>
            </a:r>
            <a:r>
              <a:rPr lang="en-US" altLang="zh-TW" sz="2800" dirty="0" err="1"/>
              <a:t>A</a:t>
            </a:r>
            <a:r>
              <a:rPr lang="en-US" altLang="zh-TW" sz="2800" dirty="0" err="1" smtClean="0"/>
              <a:t>sync</a:t>
            </a:r>
            <a:r>
              <a:rPr lang="en-US" altLang="zh-TW" sz="2800" dirty="0" smtClean="0"/>
              <a:t> protocol</a:t>
            </a:r>
          </a:p>
          <a:p>
            <a:endParaRPr lang="en-US" altLang="zh-TW" sz="2800" dirty="0"/>
          </a:p>
          <a:p>
            <a:r>
              <a:rPr lang="en-US" altLang="zh-TW" sz="2800" dirty="0"/>
              <a:t>There is not a reliability MQTT mechanism for client-to-client</a:t>
            </a:r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</p:txBody>
      </p:sp>
      <p:sp>
        <p:nvSpPr>
          <p:cNvPr id="4" name="AutoShape 2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155575" y="-11049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6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941432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Target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052736"/>
            <a:ext cx="9073008" cy="5256583"/>
          </a:xfrm>
        </p:spPr>
        <p:txBody>
          <a:bodyPr/>
          <a:lstStyle/>
          <a:p>
            <a:r>
              <a:rPr lang="en-US" altLang="zh-TW" sz="3200" dirty="0">
                <a:solidFill>
                  <a:srgbClr val="FF0000"/>
                </a:solidFill>
              </a:rPr>
              <a:t>Reliability 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sz="2400" dirty="0" smtClean="0"/>
              <a:t>A </a:t>
            </a:r>
            <a:r>
              <a:rPr lang="en-US" altLang="zh-TW" sz="2400" dirty="0"/>
              <a:t>reliability connection mechanism for MQTT client-to-client </a:t>
            </a:r>
            <a:r>
              <a:rPr lang="en-US" altLang="zh-TW" sz="2400" dirty="0" smtClean="0"/>
              <a:t>connection</a:t>
            </a:r>
          </a:p>
          <a:p>
            <a:pPr lvl="1"/>
            <a:endParaRPr lang="en-US" altLang="zh-TW" sz="800" dirty="0" smtClean="0"/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Lightweight</a:t>
            </a:r>
          </a:p>
          <a:p>
            <a:pPr lvl="1"/>
            <a:r>
              <a:rPr lang="en-US" altLang="zh-TW" sz="2400" dirty="0" smtClean="0"/>
              <a:t>For Network &amp; Computing ( Server / Client / Broker )</a:t>
            </a:r>
          </a:p>
          <a:p>
            <a:pPr lvl="1"/>
            <a:endParaRPr lang="en-US" altLang="zh-TW" sz="800" dirty="0" smtClean="0"/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Feasibility</a:t>
            </a:r>
          </a:p>
          <a:p>
            <a:pPr lvl="1"/>
            <a:r>
              <a:rPr lang="en-US" altLang="zh-TW" sz="2400" dirty="0" smtClean="0"/>
              <a:t>Could be implement on Agent ( MCU / x86 ) / RMM Server ( Stand-alone / Cluster)</a:t>
            </a:r>
          </a:p>
          <a:p>
            <a:pPr lvl="1"/>
            <a:endParaRPr lang="en-US" altLang="zh-TW" sz="800" dirty="0" smtClean="0"/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Compatible</a:t>
            </a:r>
            <a:r>
              <a:rPr lang="en-US" altLang="zh-TW" sz="2800" dirty="0">
                <a:solidFill>
                  <a:srgbClr val="FF0000"/>
                </a:solidFill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/ Scalability</a:t>
            </a:r>
          </a:p>
          <a:p>
            <a:pPr lvl="1"/>
            <a:r>
              <a:rPr lang="en-US" altLang="zh-TW" sz="2400" dirty="0" smtClean="0"/>
              <a:t>Backward compatibility , Scalability</a:t>
            </a:r>
          </a:p>
        </p:txBody>
      </p:sp>
    </p:spTree>
    <p:extLst>
      <p:ext uri="{BB962C8B-B14F-4D97-AF65-F5344CB8AC3E}">
        <p14:creationId xmlns:p14="http://schemas.microsoft.com/office/powerpoint/2010/main" val="756390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6632"/>
            <a:ext cx="8277225" cy="792088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Analysis Issue</a:t>
            </a:r>
            <a:endParaRPr lang="zh-TW" altLang="en-US" sz="3600" dirty="0">
              <a:solidFill>
                <a:srgbClr val="0071C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575" y="1124744"/>
            <a:ext cx="8808913" cy="4680520"/>
          </a:xfrm>
        </p:spPr>
        <p:txBody>
          <a:bodyPr/>
          <a:lstStyle/>
          <a:p>
            <a:r>
              <a:rPr lang="en-US" altLang="zh-TW" sz="32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Agent</a:t>
            </a:r>
            <a:r>
              <a:rPr lang="en-US" altLang="zh-TW" sz="3200" dirty="0" smtClean="0"/>
              <a:t> ( </a:t>
            </a:r>
            <a:r>
              <a:rPr lang="en-US" altLang="zh-TW" sz="3200" dirty="0" smtClean="0">
                <a:solidFill>
                  <a:srgbClr val="92D050"/>
                </a:solidFill>
              </a:rPr>
              <a:t>On-line</a:t>
            </a:r>
            <a:r>
              <a:rPr lang="en-US" altLang="zh-TW" sz="3200" dirty="0" smtClean="0"/>
              <a:t> ) / </a:t>
            </a:r>
            <a:r>
              <a:rPr lang="en-US" altLang="zh-TW" sz="3200" dirty="0" smtClean="0">
                <a:solidFill>
                  <a:srgbClr val="FF0000"/>
                </a:solidFill>
              </a:rPr>
              <a:t>RMM Server </a:t>
            </a:r>
            <a:r>
              <a:rPr lang="en-US" altLang="zh-TW" sz="3200" dirty="0" smtClean="0"/>
              <a:t>( </a:t>
            </a:r>
            <a:r>
              <a:rPr lang="en-US" altLang="zh-TW" sz="3200" dirty="0" smtClean="0">
                <a:solidFill>
                  <a:schemeClr val="tx1">
                    <a:lumMod val="50000"/>
                  </a:schemeClr>
                </a:solidFill>
              </a:rPr>
              <a:t>Off-line</a:t>
            </a:r>
            <a:r>
              <a:rPr lang="en-US" altLang="zh-TW" sz="3200" dirty="0" smtClean="0"/>
              <a:t> )</a:t>
            </a:r>
          </a:p>
          <a:p>
            <a:pPr lvl="1"/>
            <a:r>
              <a:rPr lang="en-US" altLang="zh-TW" sz="2800" dirty="0" smtClean="0"/>
              <a:t>Drop connect info message</a:t>
            </a:r>
          </a:p>
          <a:p>
            <a:endParaRPr lang="en-US" altLang="zh-TW" sz="3200" dirty="0"/>
          </a:p>
          <a:p>
            <a:r>
              <a:rPr lang="en-US" altLang="zh-TW" sz="32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Agent</a:t>
            </a:r>
            <a:r>
              <a:rPr lang="en-US" altLang="zh-TW" sz="3200" dirty="0" smtClean="0"/>
              <a:t> (</a:t>
            </a:r>
            <a:r>
              <a:rPr lang="en-US" altLang="zh-TW" sz="3200" dirty="0">
                <a:solidFill>
                  <a:schemeClr val="tx1">
                    <a:lumMod val="50000"/>
                  </a:schemeClr>
                </a:solidFill>
              </a:rPr>
              <a:t>Off-line</a:t>
            </a:r>
            <a:r>
              <a:rPr lang="en-US" altLang="zh-TW" sz="3200" dirty="0" smtClean="0"/>
              <a:t> ) / </a:t>
            </a:r>
            <a:r>
              <a:rPr lang="en-US" altLang="zh-TW" sz="3200" dirty="0" smtClean="0">
                <a:solidFill>
                  <a:srgbClr val="FF0000"/>
                </a:solidFill>
              </a:rPr>
              <a:t>RMM Server  </a:t>
            </a:r>
            <a:r>
              <a:rPr lang="en-US" altLang="zh-TW" sz="3200" dirty="0" smtClean="0"/>
              <a:t>(</a:t>
            </a:r>
            <a:r>
              <a:rPr lang="en-US" altLang="zh-TW" sz="3200" dirty="0" smtClean="0">
                <a:solidFill>
                  <a:srgbClr val="92D050"/>
                </a:solidFill>
              </a:rPr>
              <a:t>On-line </a:t>
            </a:r>
            <a:r>
              <a:rPr lang="en-US" altLang="zh-TW" sz="3200" dirty="0" smtClean="0"/>
              <a:t>)</a:t>
            </a:r>
          </a:p>
          <a:p>
            <a:pPr lvl="1"/>
            <a:r>
              <a:rPr lang="en-US" altLang="zh-TW" sz="2800" dirty="0" smtClean="0"/>
              <a:t>Normal -&gt; Drop disconnect message</a:t>
            </a:r>
          </a:p>
          <a:p>
            <a:pPr lvl="1"/>
            <a:r>
              <a:rPr lang="en-US" altLang="zh-TW" sz="2800" dirty="0" smtClean="0"/>
              <a:t>Abnormal -&gt; Drop will message </a:t>
            </a:r>
            <a:endParaRPr lang="en-US" altLang="zh-TW" sz="2000" dirty="0" smtClean="0"/>
          </a:p>
          <a:p>
            <a:pPr lvl="2"/>
            <a:endParaRPr lang="en-US" altLang="zh-TW" sz="26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</p:txBody>
      </p:sp>
      <p:sp>
        <p:nvSpPr>
          <p:cNvPr id="4" name="AutoShape 2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155575" y="-11049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55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77225" cy="792088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Heartbeat Protocol</a:t>
            </a:r>
            <a:endParaRPr lang="zh-TW" altLang="en-US" sz="3600" dirty="0">
              <a:solidFill>
                <a:srgbClr val="0071C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4857404"/>
          </a:xfrm>
        </p:spPr>
        <p:txBody>
          <a:bodyPr/>
          <a:lstStyle/>
          <a:p>
            <a:endParaRPr lang="en-US" altLang="zh-TW" sz="1400" dirty="0" smtClean="0"/>
          </a:p>
          <a:p>
            <a:r>
              <a:rPr lang="en-US" altLang="zh-TW" sz="2800" dirty="0" smtClean="0"/>
              <a:t>Protocol</a:t>
            </a:r>
            <a:endParaRPr lang="en-US" altLang="zh-TW" sz="2800" dirty="0"/>
          </a:p>
          <a:p>
            <a:pPr lvl="1"/>
            <a:r>
              <a:rPr lang="en-US" altLang="zh-TW" sz="1800" dirty="0" smtClean="0"/>
              <a:t>A </a:t>
            </a:r>
            <a:r>
              <a:rPr lang="en-US" altLang="zh-TW" sz="1800" dirty="0"/>
              <a:t>heartbeat protocol is generally used to </a:t>
            </a:r>
            <a:r>
              <a:rPr lang="en-US" altLang="zh-TW" sz="1800" dirty="0">
                <a:solidFill>
                  <a:srgbClr val="FF0000"/>
                </a:solidFill>
              </a:rPr>
              <a:t>negotiate and monitor the availability of a resource</a:t>
            </a:r>
            <a:r>
              <a:rPr lang="en-US" altLang="zh-TW" sz="1800" dirty="0"/>
              <a:t>, such as a floating IP address. </a:t>
            </a:r>
            <a:endParaRPr lang="en-US" altLang="zh-TW" sz="1800" dirty="0" smtClean="0"/>
          </a:p>
          <a:p>
            <a:pPr lvl="1"/>
            <a:endParaRPr lang="en-US" altLang="zh-TW" sz="1800" dirty="0"/>
          </a:p>
          <a:p>
            <a:pPr lvl="1"/>
            <a:r>
              <a:rPr lang="en-US" altLang="zh-TW" sz="1800" dirty="0"/>
              <a:t>The heartbeat </a:t>
            </a:r>
            <a:r>
              <a:rPr lang="en-US" altLang="zh-TW" sz="1800" dirty="0">
                <a:solidFill>
                  <a:srgbClr val="FF0000"/>
                </a:solidFill>
              </a:rPr>
              <a:t>timeout</a:t>
            </a:r>
            <a:r>
              <a:rPr lang="en-US" altLang="zh-TW" sz="1800" dirty="0"/>
              <a:t> value defines after what period of time the peer TCP connection should be considered dead by </a:t>
            </a:r>
            <a:r>
              <a:rPr lang="en-US" altLang="zh-TW" sz="1800" dirty="0" err="1"/>
              <a:t>RabbitMQ</a:t>
            </a:r>
            <a:r>
              <a:rPr lang="en-US" altLang="zh-TW" sz="1800" dirty="0"/>
              <a:t> and client libraries. This value is negotiated between the client and </a:t>
            </a:r>
            <a:r>
              <a:rPr lang="en-US" altLang="zh-TW" sz="1800" dirty="0" err="1"/>
              <a:t>RabbitMQ</a:t>
            </a:r>
            <a:r>
              <a:rPr lang="en-US" altLang="zh-TW" sz="1800" dirty="0"/>
              <a:t> server at the time of connection. The client must be configured to request heartbeats. In </a:t>
            </a:r>
            <a:r>
              <a:rPr lang="en-US" altLang="zh-TW" sz="1800" dirty="0" err="1"/>
              <a:t>RabbitMQ</a:t>
            </a:r>
            <a:r>
              <a:rPr lang="en-US" altLang="zh-TW" sz="1800" dirty="0"/>
              <a:t> versions 3.0 and higher, the broker will attempt to negotiate heartbeats by default (although the client can still veto them). The timeout is in seconds, and </a:t>
            </a:r>
            <a:r>
              <a:rPr lang="en-US" altLang="zh-TW" sz="1800" dirty="0">
                <a:solidFill>
                  <a:srgbClr val="FF0000"/>
                </a:solidFill>
              </a:rPr>
              <a:t>default value is 60 </a:t>
            </a:r>
            <a:r>
              <a:rPr lang="en-US" altLang="zh-TW" sz="1800" dirty="0"/>
              <a:t>(580 prior to release 3.5.5).</a:t>
            </a:r>
          </a:p>
          <a:p>
            <a:pPr lvl="1"/>
            <a:endParaRPr lang="en-US" altLang="zh-TW" sz="1800" dirty="0"/>
          </a:p>
          <a:p>
            <a:pPr lvl="1"/>
            <a:r>
              <a:rPr lang="en-US" altLang="zh-TW" sz="1800" dirty="0"/>
              <a:t>Heartbeat frames are sent about every </a:t>
            </a:r>
            <a:r>
              <a:rPr lang="en-US" altLang="zh-TW" sz="1800" dirty="0">
                <a:solidFill>
                  <a:srgbClr val="FF0000"/>
                </a:solidFill>
              </a:rPr>
              <a:t>timeout / 2 seconds</a:t>
            </a:r>
            <a:r>
              <a:rPr lang="en-US" altLang="zh-TW" sz="1800" dirty="0"/>
              <a:t>. After two missed heartbeats, the peer is considered to be unreachable. Different clients manifest this differently but the TCP connection will be closed. When a client detects that </a:t>
            </a:r>
            <a:r>
              <a:rPr lang="en-US" altLang="zh-TW" sz="1800" dirty="0" err="1"/>
              <a:t>RabbitMQ</a:t>
            </a:r>
            <a:r>
              <a:rPr lang="en-US" altLang="zh-TW" sz="1800" dirty="0"/>
              <a:t> node is unreachable due to a heartbeat, it needs to re-connect.</a:t>
            </a:r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</p:txBody>
      </p:sp>
      <p:sp>
        <p:nvSpPr>
          <p:cNvPr id="4" name="AutoShape 2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155575" y="-11049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85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77225" cy="792088"/>
          </a:xfrm>
        </p:spPr>
        <p:txBody>
          <a:bodyPr/>
          <a:lstStyle/>
          <a:p>
            <a:r>
              <a:rPr lang="en-US" altLang="zh-TW" sz="3600" dirty="0" err="1" smtClean="0">
                <a:solidFill>
                  <a:srgbClr val="0071C5"/>
                </a:solidFill>
              </a:rPr>
              <a:t>Adv</a:t>
            </a:r>
            <a:r>
              <a:rPr lang="en-US" altLang="zh-TW" sz="3600" dirty="0" smtClean="0">
                <a:solidFill>
                  <a:srgbClr val="0071C5"/>
                </a:solidFill>
              </a:rPr>
              <a:t> Heartbeat Protocol</a:t>
            </a:r>
            <a:endParaRPr lang="zh-TW" altLang="en-US" sz="3600" dirty="0">
              <a:solidFill>
                <a:srgbClr val="0071C5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574" y="836712"/>
            <a:ext cx="9096945" cy="5328592"/>
          </a:xfrm>
        </p:spPr>
        <p:txBody>
          <a:bodyPr/>
          <a:lstStyle/>
          <a:p>
            <a:r>
              <a:rPr lang="en-US" altLang="zh-TW" sz="3200" dirty="0" smtClean="0"/>
              <a:t>Client Site</a:t>
            </a:r>
          </a:p>
          <a:p>
            <a:pPr lvl="1"/>
            <a:r>
              <a:rPr lang="en-US" altLang="zh-TW" sz="2800" dirty="0" smtClean="0"/>
              <a:t>Send heartbeat message by period</a:t>
            </a:r>
          </a:p>
          <a:p>
            <a:endParaRPr lang="en-US" altLang="zh-TW" sz="1000" dirty="0"/>
          </a:p>
          <a:p>
            <a:r>
              <a:rPr lang="en-US" altLang="zh-TW" sz="3200" dirty="0" smtClean="0"/>
              <a:t>Server Site</a:t>
            </a:r>
          </a:p>
          <a:p>
            <a:pPr lvl="1"/>
            <a:r>
              <a:rPr lang="en-US" altLang="zh-TW" dirty="0" smtClean="0"/>
              <a:t>Update to NoSQL 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 ( update LT (LT) )</a:t>
            </a:r>
          </a:p>
          <a:p>
            <a:pPr lvl="1"/>
            <a:r>
              <a:rPr lang="en-US" altLang="zh-TW" dirty="0" err="1" smtClean="0"/>
              <a:t>Recv</a:t>
            </a:r>
            <a:r>
              <a:rPr lang="en-US" altLang="zh-TW" dirty="0" smtClean="0"/>
              <a:t> disconnect or will </a:t>
            </a:r>
            <a:r>
              <a:rPr lang="en-US" altLang="zh-TW" dirty="0" err="1" smtClean="0"/>
              <a:t>msg</a:t>
            </a:r>
            <a:r>
              <a:rPr lang="en-US" altLang="zh-TW" dirty="0" smtClean="0"/>
              <a:t> -&gt; LT: -1</a:t>
            </a:r>
          </a:p>
          <a:p>
            <a:pPr lvl="1"/>
            <a:r>
              <a:rPr lang="en-US" altLang="zh-TW" dirty="0"/>
              <a:t>Check all device </a:t>
            </a:r>
            <a:r>
              <a:rPr lang="en-US" altLang="zh-TW" dirty="0" smtClean="0"/>
              <a:t>by period – from ( NoSQL </a:t>
            </a:r>
            <a:r>
              <a:rPr lang="en-US" altLang="zh-TW" dirty="0" err="1" smtClean="0"/>
              <a:t>hb</a:t>
            </a:r>
            <a:r>
              <a:rPr lang="en-US" altLang="zh-TW" dirty="0" smtClean="0"/>
              <a:t> data )</a:t>
            </a:r>
            <a:endParaRPr lang="en-US" altLang="zh-TW" dirty="0"/>
          </a:p>
          <a:p>
            <a:pPr lvl="1"/>
            <a:r>
              <a:rPr lang="en-US" altLang="zh-TW" dirty="0" smtClean="0"/>
              <a:t>If( LT != -1 &amp;&amp; LT + TO &lt; CT &amp;&amp; CS == On-line )</a:t>
            </a:r>
          </a:p>
          <a:p>
            <a:pPr marL="914400" lvl="2" indent="0">
              <a:buNone/>
            </a:pPr>
            <a:r>
              <a:rPr lang="en-US" altLang="zh-TW" dirty="0" smtClean="0"/>
              <a:t>then  CS = Off-line , LT= -1</a:t>
            </a:r>
          </a:p>
          <a:p>
            <a:pPr marL="914400" lvl="2" indent="0">
              <a:buNone/>
            </a:pPr>
            <a:endParaRPr lang="en-US" altLang="zh-TW" dirty="0" smtClean="0"/>
          </a:p>
          <a:p>
            <a:pPr lvl="1"/>
            <a:r>
              <a:rPr lang="en-US" altLang="zh-TW" dirty="0" smtClean="0"/>
              <a:t>If( LT != -1 &amp; LT + TO &gt; CT &amp; ( CS == Off-line  || CS==None )</a:t>
            </a:r>
          </a:p>
          <a:p>
            <a:pPr lvl="2"/>
            <a:r>
              <a:rPr lang="en-US" altLang="zh-TW" dirty="0" smtClean="0"/>
              <a:t>Send Re-Sync </a:t>
            </a:r>
            <a:r>
              <a:rPr lang="en-US" altLang="zh-TW" dirty="0" err="1" smtClean="0"/>
              <a:t>msg</a:t>
            </a:r>
            <a:r>
              <a:rPr lang="en-US" altLang="zh-TW" dirty="0" smtClean="0"/>
              <a:t> to this device agent only</a:t>
            </a:r>
          </a:p>
          <a:p>
            <a:pPr lvl="2"/>
            <a:endParaRPr lang="en-US" altLang="zh-TW" sz="1000" dirty="0"/>
          </a:p>
          <a:p>
            <a:pPr lvl="2"/>
            <a:r>
              <a:rPr lang="en-US" altLang="zh-TW" dirty="0" smtClean="0"/>
              <a:t>LT: Latest Update Time        </a:t>
            </a:r>
            <a:r>
              <a:rPr lang="en-US" altLang="zh-TW" dirty="0"/>
              <a:t>TO: Timeout</a:t>
            </a:r>
          </a:p>
          <a:p>
            <a:pPr lvl="2"/>
            <a:r>
              <a:rPr lang="en-US" altLang="zh-TW" dirty="0" smtClean="0"/>
              <a:t>CT: Current Time                   CS: Connection Status</a:t>
            </a:r>
          </a:p>
          <a:p>
            <a:pPr lvl="1"/>
            <a:endParaRPr lang="en-US" altLang="zh-TW" sz="28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 smtClean="0"/>
          </a:p>
          <a:p>
            <a:endParaRPr lang="en-US" altLang="zh-TW" sz="3200" dirty="0"/>
          </a:p>
        </p:txBody>
      </p:sp>
      <p:sp>
        <p:nvSpPr>
          <p:cNvPr id="4" name="AutoShape 2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155575" y="-11049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xQSEhQUEBQWFBUUFBQUFRUVFxQVFhQWFRUWFxYVFBYYHCggGBslGxQUITEhJSkrLjAuFx8zODMsNygtLiwBCgoKDg0OGhAQGy8mICQsLC8vLy8sLCwsMjQsLCwsLCwvLCwsLCwsLCwsLCwsLCwsLCwsLCwsLCwsNCwsLCwsLP/AABEIAMEAvAMBEQACEQEDEQH/xAAcAAACAwEBAQEAAAAAAAAAAAAABQMEBgIHAQj/xABAEAABAwIDBQQHBgMIAwAAAAABAAIDBBEFITEGEkFRYRMicYEyQlKRscHRBxQjcqHhM6LwFSRTYoKS0vEWQ2P/xAAbAQEAAgMBAQAAAAAAAAAAAAAABAUBAgMGB//EADURAAICAQMCAwYFBAIDAQAAAAABAgMRBCExBRIiQVETMoGRodFhcbHB4QYUUvAjQjM08RX/2gAMAwEAAhEDEQA/APcUAIAQAgBACAEAIAQHxzgBc5AcSsSkorLMpN7IUVuPsZlH3z7mjz4qj1fXqKtqvE/p8/sTqenzlvPZfURz4vK5198ttoG5D3cfNedu6vqrJqfdjHkuP5+JZQ0dUVjGRlRbR8JW/wCpvzCtdJ/UL92+PxX2Il3TvOt/BjymqWyC7HA+HDxHBeko1FV8e6uSZWWVzreJLBMuxoCAEAIAQAgBACAEAIAQAgBACAEAIAQHMkgaLuIAHE5LSc4wj3SeEZjFyeEJq3aFrcohvHmcm/Uqh1f9QVV+Gldz9fL+foWFPTpS3m8fqIKuufL6br9NAPJeZ1Wuv1LzZL4eXyLSqiFXuorqIdQQAgO4pC03aSDzGS6V2zrl3QeH+BiUVJYaHNFtE4ZSjeHMZH3aH9Ff6X+obIbXLK9Vs/s/oV1vToveDwPqWtZIO44HpxHkvTafWU6hZrln9fkVllM634kWFJOQIAQAgBACAEAIAQAgBACAEAIBFtbj/wBzjY/d3g9+5f2TYkG3HQqDr77aa81pZ/EkaaqNksSMu3GhUm/abx9k5EeDV4jWWamyXddl/p8C9phXBYgjtQjqCAEAIAQEc07Wem5rfzED4raMJS91ZDaXJzDVxvNmPa48g4E+5bSrnHlMwpJ8E7XEG4NiOIyK1jKUXmLwzLSawxvhm0ThLHDJZxkJDfaFgSSemS9R0nqeptsVc916+f8AJV6vSVxi5x2NUvUFSCAEAIAQAgBACAEAIAQAgKOI4vFAPxHZ+yM3Hy4KLqNZTR7739PM42Xwr95nnm2ePOq4zE1jWt3g5pN3PBbxyIAuLjzVJd1P2/h7dvqcKupShPuS2MhBgdSTkzd4hxcB+4UKeroS5yemodlke5xa/M2eFRSMjaJnbzxqfgL8VS3yhKbcFhE+CaW5bXE2BACAz202OGEiOPJxFy7kDpbqrHRaRWrvlwcbbe3ZGFq8UuSXOLjxOpV9Xp8LCWDhGu23eKbIocSzFiQeHA+S2lRtuYsqtq3kjcQ7VfhjuXfbW/dPXn5Kjl07x87fU7q7YTUW1rqep7ZrRLIGuHevutJy4cs8hZXeirVHiS/L7m9OilrHh7R83+yPT9nftIpaizZv7u/k89w+EmQ99lcV6uEtnsRtX/T+pp8Va71+HPy+2TZtN8xmCpRRNY2Z9QAgBACAEAIAQAgKGI4vFD6bu97Izd7uHmomp11On997+nmcbdRCv3mZXE9p5ZLiP8NvTNx8Tw8l5/U9Xut2r8K+pW262c9o7L6mfkN7k5k6nn4qq5eSHyL66sEQ33WszvZ9F3rqdnhXmStK8XQfo1+o9oK9kwuw58WnUeIVXbTOt4kfQ4yTLS5GTOY9tL2L+zja1xHpF17DpYKy0ug9rHvkzhZd2vCO8G2nbKd2UBjuB9U+/RY1OglWsw3X1M13KWzNAq47CvGsCiqgO03gRkHMNnW5ZggjxClabWWad+H5M1cItptZMZtDsrHTM3mS3NxZjgN4gm17j6K60nULL5drj8S10moU5qtozhgBVn3tFlZpIWxcZLZlrtn7u6DbqNVy7I5yV8ehQT3k8f75kUcNls5ZLirTxrSUVsTgLQlpD7ANq6mjyhfdn+G+7meQvlx0IXWvUTr4ZA1vStNq/wDyR39Vs/5+J6Zs99pFPPZtR/d3/wCY3jPg/h58+KsKtZCW0tjx+u/pvUUeKrxx/Dn5fY2jHggFpBBFwRmCDxBUw86008M6QwCAEAIBfiOMxQ+k67vZbm7z5eahanX0af3nv6Lk4W6muvl7mWxHaWWS4Z+G3p6R8XfRef1PV7rdoeFfX5lZbrZz2jshIVVZyRDkoDhwWxkV4tQiVjmO0cCDbXyUmi11yUl5HWEu15EHfiI37gjSQXAPU29EqY1Gfu/L/eT1uk6hXct3hlx2LzW/iut4/NcFpq8+6WPe/UTR0r5nuOe6OPtHjYqc5xril5lJrtb7OXbB7nclG+LPNzePMfULVWRs28zTSdRTfbZ8zS4LtHuM3ZLvbbuka+BvqFV6nQ90sx2fmehrt23PlZtHK/Jlox0zPvKzXoa487h2tmUxes3hutdvOLgXHXIHO54q209Xa8tbEnQ13StjOHGd35Y8/wAyCMLoz2MESALU7YOrLBtgFgyfUAIBxgO09TRn8CTu8Y3d5h19XhqdLLtXfOvhlfremabWL/ljv6rZ/P7npmz32lU81m1I7B+WZzjJ6O9Xz56qwq1sJbS2PH67+mtRT4qfGvr8vP4G2ikDgHNIcCLggggjmCNVMTzweclFxeJLDO1k1MLi+0crpZYQez7Nxa5o9Ij1XE8iLHL5LzHUtdqYzdfur8PP4lTqtRapOPCEqoyvBACA+LIOSFkycOYspmckL6YFbqbRspFb+y4/Zb7gunt5ep09vP1fzJhSgLT2jOfcVa7s2DvuA6cT4DVdK++Xuo3j3Pgx+IYgyN94gd0gkg6XyzA8yraumU4+Lk9L0m2cn7Ob22Kr5HSZl1weWi6KMYcI97p+lUpKXvf76H1kNkci3hSkTAWWh3SSOgsM3R9WDIIAQAgBACAa4LtNUUecMha3Usd3mH/SdPJdqrrIPwlfrun6XUxzfHjz4fzPdtnK6SemilmYI3yMDi0XsAdDnpcWNs9VdQbcU5cnzLVQrhdKNTbintnkwv2r4e6OSKriuCfwpCOYzYT0PeHkOaruo0KSUmis1Nae7E2E4s2YWPdeNW8+rei8xfp3W8+RU2VOH5DFRzkCAEB8WQFkMnyyA+WWQZnaTG3xP7NndyvvcTf2VY6TTRnHve5LopjJdzMtNVE5k3J4nNWUa0uCWo4Fde+4J5A/JTKa85LDQvtsOKCtLeo4j6LFtSke20OulVtyvQb/AHtlr7w8OPuUT2cs4wei/vKOzv7l+Xn8hDLUFxuTdT1BJYR5OzUysl3SZ9inI0JCxKCfJvVqJweYvA0pMSvk/wB/1UWyjG8S80vVFLw2/P7jFRi5PqAEAIDiWUNF3GyzGLk8I522xrj3SZLslhhxCtihP8Pe3pB/825uvnqdOl1PopWcHleqdRk63LheSP001thYZAZADgrM8QKNo6FtTA+F+QeLX5EZhw8CtLIKcXFmso9yweHYph0tLLuPycM2uGjh7TSqG6l1vtkQJwa2Y9wbGhJ3JLB/A6B30PRVF+mcPFHgg209u64HCiHAEAIAQHwHksmT6hgjlha70mh3iAfisxk48Mym1wZTbHB4mRdpG0McHAWGQcD058VbdOuttt9m3km6Wycp9r3MVJTEtPUL0tdXamW9K7JZFjbtNjkQuUonoKLU1lEr35LmluTJ2YgQNa46A+4rt2sr3dFctBey1aOsbM8EsZJ0BPhmtXhckityk8RWfyNLSNIY0O1sqyxpybR7XSRlGmMZ84JloSAQENRUBgufIc1vCDk9jhqNRCmOZfIUve+VwABcSbNa0Em50AA1KmQgo7I83qNTK1903t9Ee3/ZXsm6ia+Wa3bSho3R/wCtoud2/Ek2v+UKdVX27s8tr9Yr2ox4X1PSGuXYrhXWS2QGN2mpWzt3XDTMHiDzC521RsjiRrKCksM82rKV0TrO8jzVLfRKp4fBBnBxeGO8Gx3Rkx8Hn4O+qqb9L/2h8iHbT5xNEoBFIqqpbG0uebAfr0HMraEJTeIm0YuTwjF43j75Mm91nIan8xVxp9JGG73ZPqoUeeSpgOJdlMwk2aTuu5WOVz5rrqae+t7bm11fdFnogKoCtKddiccQ7zrn2Rmf2812ronZwjeFcpcGPxbEHVDhvZNHotGg+pV/02mNVmxZaWtQlsVhTdFfFgLcRwrezGvArWUcnam51v8AAW0+HPLgHNyBzPBco1vO5Pu1cXXiL3HAoV3Kor1dGALuAIHP4Lnb7jJmg/8AYguVndepPTTsd6NgeWipJwkuT6bptRRPaGE/TgsrmTAQFerqgwczwH1XSutyIeq1caFjl+gqAdI4AXc45AD5KbGONkecvvbzZYz0nYfZ0QESvzkIy5M/L16qbXV27vk8zrdc7/DHaP6nqFBPddSvHEbskArqwgEVZEgM5i2Gh4IIWk4Rmu2RiUVJYZjK2kdGbHTgVTajTup/gQrK3AYYTjhjG7JdzbZcx08FWX6VT3jsyJZSpboWYniLpXbzzlwaNGj+uKkU0xrWEda61FYQlqZFMgjukQb/ABXb2b9DftY8gqDu5OIHIEgKBKCzwRnFZIJqgN1K3jBs2UckWHOfLIC1p3RqeA81baDQ22TXZH4+XzOqlGt5ZpGUq9PHo3geZeLy9DR63xcbHf3K6pZwlCTjJYaJ0ZKSyjg4YAtTJE+ksgEe0ncjGWrgPifktLovt4JvT5JXZ9EZ5jwVBaPSxsUuC5DXOb1HX6rlKqLLCnX217Pdfj9yxJiWXdGfXguSo33JlnVF2eBblOCF0jrNBc4/1cqVGOdkUl16inOxnoWzGzgiG87N51PLoOim11qJ5jV6yV7xwvT7m1o4F0IY8o2WQDiM5ICCoYgFdTCgFNTToBHiWHh4IIWJRUlhmGk9mY2voXRHpz+qp9TpXXuuCHZV27rgUVMnBcoRNUiKOkLtR5Kzp0+N5EmFfmy39xUs7FZ92ZKpuoam9tiJODTLOC4c2a7pDexsGaeZ5heh6N0yq6Lss8nx9zhdOUNkaeKANFgAAOAXrYwjFYSIblklAWxqdsNlX67QrULuW0l/u5J0+odbw+CXfC8vOEoS7ZLDLaMlJZRDIFfdHoSi7Gt3wV2ts8SiivNCHCxFx1VxKCksMiRk4vKM3i2zAN3Qd13s+qfDkqPWdHhNOVWz9PL+C40fVpweLN16+f8AJly5zSWvBBBsQdQvL2VODcWsM9XRqVJJp5RcoaR0rg1guf0HitIwcnhEi7UQqh3SPRtnMAbC3S7jqef7KZCCijzWp1U75ZfHkjWUtOtyMNqaBANaeNAMGMyQH2ZiAoTxIBdUQIBXUUyAUV2HhwsQjWQZebZmzy7M8hwCjw08ISyjnGtJ5JWYVbgpB0B1B0QFOowu6AQ4tF2JbbiD+n/anaSeIsj3LLRJg+LuD2tJJa4htjnqbXCtNPqZKSTezIllSaya5W5CBAFlpOuE/eSZspSjwwst1hbI1CyyDktQCDHsBE7w5p3XWsbC46X6rzXW64OyLXON/wBi86XqZ1xafGTRYBgjYWgAeJ4nqVURiorCJV987pd0v/hp6anWxxG1NAgGUESAYQxoC41iA6e26AqyxICnNCgKM1OgKUtIgK0lKOSARV9Sxps0bxGvIdFaaXpc7Y903hfUh26uMHiO4RMD2hwGqhamh02ODJFVisipEE8IXA6GR2rw90gaYxct3stLg209y7VWKOcmk45FmzmDSGQOlaWtYQc/WdwAty1VvoaXZLv8kQdRPtXb5myV4QAQAgBACAxtVjkrnEXLcyN0ZW6HiqaerscvQnRpikbbZaj/AAWl2bnd4k656fpZU2pm52Nk6qOImnp6VcDoMqenQDGCFAX4YkBciYgJ0AIDh7UBWkjQFSWNAU5moDI47i9yWRHLRzh8G/VXvT+nYxZavyX7srtTqf8ArD5iFXhALlDVBoIdxNwVUdR0M7WrK+fNE3S6hQXbLgKioB0VOtFqG8djJv8AcVYz3C98d9VZabpPnc/gvv8AYi263yh8zsBXkYqKwuCA228s+rJgEAIAQAgFWJ4FHKd4dx/EjQ+I+aiXaSFj7lsztC5x28jV4SW2DW8ABboF5rUaW2l+NfHyLWq6E14WaOkaox1GsEaAvRRoC3HGgJwEB9QAgBARyNQFSYIDH7Z17omsa3ISEtLuRAuG9Ljez/y9VZ9Lrqnb4+VwiJq5TjDw/Ex69MVQIBpDs9UvaHtiJBbvDvMDi3mGl28fcoktdRGXa5fR/rjB2WnsaykRYdgs87S6GMuaDbeu1ovyBcRfyW12rppeJyw/j+xiFM5rMUDMFnMj4xGd+Nu85pLBZvO5NiM+CPV0qCn3bPjkKmbbjjdEFBRPmeGRN3nEE2u0ZDXNxAXS26FUe6bwjSEJTeIndJhssrDJG3eY1waTdosXWsLE39YLWzUV1yUZPd7+ZtGqUllIv/8AiVZ/g/zxf81w/wD0tN/n9H9jp/a2/wCP1X3Fz8PkDYnFhtN/DtYl+mgBuNRqpCvrblHPu8/gcnXJJPHPBbq9namJhfJEQ0akOY63iGuJXKvXUWS7Yy3+P7m8tPZFZaIJcImaInOYQJiBGbtIcXWsLg929xrb9FvHVVSckn7vPPl/vkauqaxlc8EFXSvieWSDdc3UXBtlfUZcV1rsjZFSi8o1lFxeGQg8ls0msM1TwOMKxt7XsY7v77g1vB2fxsLnyVNren0Rg7I+H9Cdp9TY5KL3N7TNVAWQwiagLLQgPqAEAIAQHL9EBSnQGY2uw77xTyRj0rbzPztzautNnZNSNJx7o4PMMIxPesyQ97gT63Q9V6qi/PhlyVFleN0NlJOJ6SKbK1U1m5HCA2rjduGwHoix3vkeXBeYc1nNTeW/caz/AB+5b9v+a4XK/wByJTQy1NDStpnDu7wlAcG7rjo49B3tOY1U32tdGqslcueNs/AjuE7KYqHxHPbNmq6jsiDu0vZb18i9zidelrKE4uvTw7/OWfgsHfKlZLHpgTbO4Y6kq4u3LB2jJA2zr5gNyOXVTtZqI6nTy9nnZrO35keip1WLu88nwUTqTD52T2a+SQbgDgS6waLi35SfDkntY6nVwlXukt/qZUHVRJS5bI5JXf2Ww7zt4THPeN/ScNb3W6jH+/axtj9jXL/ts58/3LkVSyOnw6R5sGSlpPIOa8XPS4C4ShKd18I8tfujopKMK5P1/Zl2jpHQ1FVNO4GnexxBLwQ4E33Q2+oFx5iy4WWRsprrrXjT9DpGLjOUpPwsgpK5jaSjZPYxyDcc7jHI0gxu6WIK3sqk9Ra6+Vvj1T5NYTSqgpcP9fIS7eMtVk8HMYfdcfJWHSpZ0+PRsjaxf8hmKmobG0udp8egU+c1BZZGjFyeEXfs9gdPO+oeO7GNxg4BzszbwFv9y8/1G9ywvUs9NWlueo04VSTC/CEBOgBACAEAID45AUqgIBRWnJAeU7W4EWOdLEMiS57R6pOZcOisdLqc+CXwI1tXmithOJ7/AHHnvcD7X7q+ov7vDLkrrK8bobl5ta5tyube5SO1Zzg5ZfANeRoSPAkXRxT5QTa4PjXEaEjwyWWk+TCeAc4nUk+JusJJcGcsHPJ1JPiSUSS4Qbb5DeNrXNuXBZws5MZDeOl8uSYXIyBcbWubcr5e5Yws5M5fAX4cOSzhcmMkdVUhoLnnIeZ8AtZSjBZNknJ4EDGSVcoa3T9GDmeqqdTqceKXwRNqq8kep7MUbYImxt0Gd+JJ1JVFZY5y7mT4xUVhGpplobDGIICRACAEAIAQAgKk7UAorGIBBXU90B57tHgRiJkiHc1cB6nUdPgrPTanu8MuSLbVjdBhOJb/AHHnvcD7X7q8ov7vC+SvsrxuhopJxBACAEAIAQAgI6idrGlzjYD+rBaykorLMpNvCM84yVUga0eA4NHElVWo1H/aXBNqq8kbzAsJbC0Nbrq48XHmVRW2uyWWWEIqKwjVUUVlzNh1ShAMY0B2gBACAEAIAQEMzUAtqY0ApqoUAmrKbogPP9ocEMJ34x3L5geoforTTanv8MuSJbVjdcEuE4lv91/pcD7X7q7pu7tnyV9leN0M1JOQIAQAgBAcTzBgLnGwC1lJRWWZSbeEZ2WSSpkDWD8reAHM/VVeo1CfilwTK6sbLk2+BYO2Fthm4+k7iT9OiorrnY8ssIQUUaWkgXI3G9NEgGkDEBcaEB9QAgBACAEAIDlwQFSaNALp4kArqYEAorKUEEEXB1B4pwDz7H8FMDt+O+5fzYfp1VrptT37PkiW1du64LOE4l2ndf6Y/m/dXdN3ds+Svsr7d0MlIOQID6gI5pQ0FzjYBYlJRWWZSbeEZypnfUPDWA691vzKq778+J8EyuvGy5NpgGDCFvNxtvO59B0VFdc7H+BYQgoo0tNTribjanhQDKCNAXomICZACAEAIAQAgBACAjkYgKU0aAoTxIBXUwIBRWUoIIIuDkQdCsp43QPPsdwd0Dt5l9wnI8WnkT8CrbTajv2fJDtr7fyLmFYl2nddk8fzdR1VzTd37PkgWV9u64GKkHI5lkDQXONgNSsSaSywk3sjN1lU+oeGsBtfut+Z6/BVl9/du9kiZXXjZcmx2fwQQi5zefSd8h0VFfe7X+BYV1qKNPTU64HQaU8KAYwRIC9DGgLICA+oAQAgBACAEAIAQAgIZGICnNEgF88KAW1FOgE9dRBwIcLg5EHisptPKMNZPPMawl1O67b7hPddxaeR69Vb6fUe0X4kOyvt/Iu4dioc09oQHNFyeBHMdeit6r1JeLkgzqaewsrqx07g1oNr2a0ak8z1UW+/u3fB3rrx+ZrtnMCEQ3nZvOp9noFR6i92PC4J9dfavxNTTU6jHUaU8CAYwxIC7FGgLTWoDpACAEAIAQAgBACAEAIAKAgkjQFSaJAUJoEAuqKZAKMQw4PaWuFwciCsxk4vKMNJ7M85xrBXwPAALmuNmHjf2T1VvTqFZHflESdbizUbNbO9kN94vIf5RyHXqoOo1HtHhcHeuvt3fJrKelUU6jOCnQF+GFAXYokBaa2yA6QAgBACAEAIAQAgBACAEAIDl6AryICnMgKUyAoToBfUajxCyjDLMKwZL8KAuwoC7EgLcaAlQAgBACAEAIAQH//Z"/>
          <p:cNvSpPr>
            <a:spLocks noChangeAspect="1" noChangeArrowheads="1"/>
          </p:cNvSpPr>
          <p:nvPr/>
        </p:nvSpPr>
        <p:spPr bwMode="auto">
          <a:xfrm>
            <a:off x="307975" y="-952500"/>
            <a:ext cx="2238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29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941432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Develop Timeline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cxnSp>
        <p:nvCxnSpPr>
          <p:cNvPr id="4" name="直線單箭頭接點 3"/>
          <p:cNvCxnSpPr/>
          <p:nvPr/>
        </p:nvCxnSpPr>
        <p:spPr bwMode="auto">
          <a:xfrm flipV="1">
            <a:off x="467544" y="5141064"/>
            <a:ext cx="8280920" cy="683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接點 9"/>
          <p:cNvCxnSpPr/>
          <p:nvPr/>
        </p:nvCxnSpPr>
        <p:spPr bwMode="auto">
          <a:xfrm>
            <a:off x="1691680" y="4892298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4355976" y="4928302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>
            <a:off x="7020272" y="4961044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字方塊 13"/>
          <p:cNvSpPr txBox="1"/>
          <p:nvPr/>
        </p:nvSpPr>
        <p:spPr>
          <a:xfrm>
            <a:off x="1402437" y="535463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7/5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082509" y="535463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7/19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803037" y="5363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8/2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" name="向右箭號 4"/>
          <p:cNvSpPr/>
          <p:nvPr/>
        </p:nvSpPr>
        <p:spPr bwMode="auto">
          <a:xfrm>
            <a:off x="1691680" y="4437112"/>
            <a:ext cx="1296144" cy="4551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34" name="向右箭號 33"/>
          <p:cNvSpPr/>
          <p:nvPr/>
        </p:nvSpPr>
        <p:spPr bwMode="auto">
          <a:xfrm>
            <a:off x="2987824" y="4053934"/>
            <a:ext cx="1368152" cy="4551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41" name="向右箭號 40"/>
          <p:cNvSpPr/>
          <p:nvPr/>
        </p:nvSpPr>
        <p:spPr bwMode="auto">
          <a:xfrm>
            <a:off x="4355976" y="3621886"/>
            <a:ext cx="1296144" cy="4551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44" name="向右箭號 43"/>
          <p:cNvSpPr/>
          <p:nvPr/>
        </p:nvSpPr>
        <p:spPr bwMode="auto">
          <a:xfrm>
            <a:off x="5652120" y="2901806"/>
            <a:ext cx="1325468" cy="4551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691680" y="4185955"/>
            <a:ext cx="8931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 smtClean="0">
                <a:solidFill>
                  <a:srgbClr val="FF0000"/>
                </a:solidFill>
              </a:rPr>
              <a:t>Develop</a:t>
            </a:r>
            <a:endParaRPr lang="zh-TW" altLang="en-US" sz="1500" dirty="0">
              <a:solidFill>
                <a:srgbClr val="FF0000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3009260" y="3789040"/>
            <a:ext cx="109517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 smtClean="0">
                <a:solidFill>
                  <a:srgbClr val="FF0000"/>
                </a:solidFill>
              </a:rPr>
              <a:t>Integration</a:t>
            </a:r>
            <a:endParaRPr lang="zh-TW" altLang="en-US" sz="1500" dirty="0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4355976" y="3212976"/>
            <a:ext cx="10951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 smtClean="0">
                <a:solidFill>
                  <a:srgbClr val="FF0000"/>
                </a:solidFill>
              </a:rPr>
              <a:t>Integration</a:t>
            </a:r>
          </a:p>
          <a:p>
            <a:r>
              <a:rPr lang="en-US" altLang="zh-TW" sz="1500" dirty="0" smtClean="0">
                <a:solidFill>
                  <a:srgbClr val="FF0000"/>
                </a:solidFill>
              </a:rPr>
              <a:t>Test</a:t>
            </a:r>
            <a:endParaRPr lang="zh-TW" altLang="en-US" sz="1500" dirty="0">
              <a:solidFill>
                <a:srgbClr val="FF0000"/>
              </a:solidFill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5589946" y="2673787"/>
            <a:ext cx="15023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 smtClean="0">
                <a:solidFill>
                  <a:srgbClr val="FF0000"/>
                </a:solidFill>
              </a:rPr>
              <a:t>Debug &amp; Demo</a:t>
            </a:r>
            <a:endParaRPr lang="zh-TW" altLang="en-US" sz="1500" dirty="0">
              <a:solidFill>
                <a:srgbClr val="FF0000"/>
              </a:solidFill>
            </a:endParaRPr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1691680" y="2348880"/>
            <a:ext cx="0" cy="25794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接點 47"/>
          <p:cNvCxnSpPr/>
          <p:nvPr/>
        </p:nvCxnSpPr>
        <p:spPr bwMode="auto">
          <a:xfrm>
            <a:off x="2987824" y="2348880"/>
            <a:ext cx="0" cy="25794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接點 48"/>
          <p:cNvCxnSpPr/>
          <p:nvPr/>
        </p:nvCxnSpPr>
        <p:spPr bwMode="auto">
          <a:xfrm>
            <a:off x="4355976" y="2348880"/>
            <a:ext cx="0" cy="25794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接點 49"/>
          <p:cNvCxnSpPr/>
          <p:nvPr/>
        </p:nvCxnSpPr>
        <p:spPr bwMode="auto">
          <a:xfrm>
            <a:off x="5652120" y="2348880"/>
            <a:ext cx="0" cy="25794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接點 50"/>
          <p:cNvCxnSpPr/>
          <p:nvPr/>
        </p:nvCxnSpPr>
        <p:spPr bwMode="auto">
          <a:xfrm>
            <a:off x="7011918" y="2348880"/>
            <a:ext cx="0" cy="25794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文字方塊 51"/>
          <p:cNvSpPr txBox="1"/>
          <p:nvPr/>
        </p:nvSpPr>
        <p:spPr>
          <a:xfrm>
            <a:off x="2735190" y="53639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7/12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5399486" y="5365273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7/26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54" name="直線接點 53"/>
          <p:cNvCxnSpPr/>
          <p:nvPr/>
        </p:nvCxnSpPr>
        <p:spPr bwMode="auto">
          <a:xfrm>
            <a:off x="2981350" y="4925866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接點 54"/>
          <p:cNvCxnSpPr/>
          <p:nvPr/>
        </p:nvCxnSpPr>
        <p:spPr bwMode="auto">
          <a:xfrm>
            <a:off x="5652120" y="4922654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682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圓角矩形 25"/>
          <p:cNvSpPr/>
          <p:nvPr/>
        </p:nvSpPr>
        <p:spPr bwMode="auto">
          <a:xfrm>
            <a:off x="3324875" y="1844824"/>
            <a:ext cx="2111221" cy="3136969"/>
          </a:xfrm>
          <a:prstGeom prst="roundRect">
            <a:avLst/>
          </a:prstGeom>
          <a:solidFill>
            <a:schemeClr val="bg1">
              <a:lumMod val="40000"/>
              <a:lumOff val="60000"/>
              <a:alpha val="5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23" name="圓角矩形 22"/>
          <p:cNvSpPr/>
          <p:nvPr/>
        </p:nvSpPr>
        <p:spPr bwMode="auto">
          <a:xfrm>
            <a:off x="611560" y="1804199"/>
            <a:ext cx="2111221" cy="3136969"/>
          </a:xfrm>
          <a:prstGeom prst="roundRect">
            <a:avLst/>
          </a:prstGeom>
          <a:solidFill>
            <a:schemeClr val="bg1">
              <a:lumMod val="40000"/>
              <a:lumOff val="6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941432"/>
          </a:xfrm>
        </p:spPr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Events / Timeline of Sprint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cxnSp>
        <p:nvCxnSpPr>
          <p:cNvPr id="4" name="直線單箭頭接點 3"/>
          <p:cNvCxnSpPr/>
          <p:nvPr/>
        </p:nvCxnSpPr>
        <p:spPr bwMode="auto">
          <a:xfrm flipV="1">
            <a:off x="467544" y="5285080"/>
            <a:ext cx="8280920" cy="683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接點 9"/>
          <p:cNvCxnSpPr/>
          <p:nvPr/>
        </p:nvCxnSpPr>
        <p:spPr bwMode="auto">
          <a:xfrm>
            <a:off x="1691680" y="5036314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4391980" y="5072318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/>
          <p:nvPr/>
        </p:nvCxnSpPr>
        <p:spPr bwMode="auto">
          <a:xfrm>
            <a:off x="7092280" y="5105060"/>
            <a:ext cx="0" cy="3600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字方塊 13"/>
          <p:cNvSpPr txBox="1"/>
          <p:nvPr/>
        </p:nvSpPr>
        <p:spPr>
          <a:xfrm>
            <a:off x="1259632" y="5498648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7/5 (Tue.)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851920" y="5498648"/>
            <a:ext cx="13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7/19 ( Tue.)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588224" y="5507940"/>
            <a:ext cx="1236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8/2 ( Tue.)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60579" y="2123564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Planning Meeting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465939" y="2123564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Review Meeting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25" name="直線接點 24"/>
          <p:cNvCxnSpPr/>
          <p:nvPr/>
        </p:nvCxnSpPr>
        <p:spPr bwMode="auto">
          <a:xfrm>
            <a:off x="732587" y="2564904"/>
            <a:ext cx="1823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/>
          <p:nvPr/>
        </p:nvCxnSpPr>
        <p:spPr bwMode="auto">
          <a:xfrm>
            <a:off x="3445902" y="2564904"/>
            <a:ext cx="1823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圓角矩形 28"/>
          <p:cNvSpPr/>
          <p:nvPr/>
        </p:nvSpPr>
        <p:spPr bwMode="auto">
          <a:xfrm>
            <a:off x="6061179" y="1844824"/>
            <a:ext cx="2111221" cy="3136969"/>
          </a:xfrm>
          <a:prstGeom prst="roundRect">
            <a:avLst/>
          </a:prstGeom>
          <a:solidFill>
            <a:schemeClr val="bg1">
              <a:lumMod val="40000"/>
              <a:lumOff val="60000"/>
              <a:alpha val="7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6228184" y="1918573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Demo &amp;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Retrospective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31" name="直線接點 30"/>
          <p:cNvCxnSpPr/>
          <p:nvPr/>
        </p:nvCxnSpPr>
        <p:spPr bwMode="auto">
          <a:xfrm>
            <a:off x="6182206" y="2564904"/>
            <a:ext cx="1823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向右箭號 31"/>
          <p:cNvSpPr/>
          <p:nvPr/>
        </p:nvSpPr>
        <p:spPr bwMode="auto">
          <a:xfrm>
            <a:off x="2627784" y="3284984"/>
            <a:ext cx="723121" cy="576064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33" name="向右箭號 32"/>
          <p:cNvSpPr/>
          <p:nvPr/>
        </p:nvSpPr>
        <p:spPr bwMode="auto">
          <a:xfrm>
            <a:off x="5364088" y="3284984"/>
            <a:ext cx="697091" cy="576064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683568" y="2802414"/>
            <a:ext cx="206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Sprint backlog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83568" y="3306470"/>
            <a:ext cx="206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Stories &amp; Tasks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683568" y="3810526"/>
            <a:ext cx="206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Claim Task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3347864" y="2814003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Check Dev Status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3347864" y="330647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Next Tasks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3347864" y="3810526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Impediments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6084168" y="2814003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Demo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084168" y="330647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Retrospective</a:t>
            </a:r>
            <a:endParaRPr lang="zh-TW" altLang="en-US" sz="16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46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e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ream">
  <a:themeElements>
    <a:clrScheme name="">
      <a:dk1>
        <a:srgbClr val="000000"/>
      </a:dk1>
      <a:lt1>
        <a:srgbClr val="FFFFFF"/>
      </a:lt1>
      <a:dk2>
        <a:srgbClr val="BFA673"/>
      </a:dk2>
      <a:lt2>
        <a:srgbClr val="000099"/>
      </a:lt2>
      <a:accent1>
        <a:srgbClr val="FFCC00"/>
      </a:accent1>
      <a:accent2>
        <a:srgbClr val="808000"/>
      </a:accent2>
      <a:accent3>
        <a:srgbClr val="DCD0BC"/>
      </a:accent3>
      <a:accent4>
        <a:srgbClr val="DADADA"/>
      </a:accent4>
      <a:accent5>
        <a:srgbClr val="FFE2AA"/>
      </a:accent5>
      <a:accent6>
        <a:srgbClr val="737300"/>
      </a:accent6>
      <a:hlink>
        <a:srgbClr val="784700"/>
      </a:hlink>
      <a:folHlink>
        <a:srgbClr val="9A720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advantech</Template>
  <TotalTime>27759</TotalTime>
  <Words>470</Words>
  <Application>Microsoft Office PowerPoint</Application>
  <PresentationFormat>如螢幕大小 (4:3)</PresentationFormat>
  <Paragraphs>106</Paragraphs>
  <Slides>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advantech</vt:lpstr>
      <vt:lpstr>Stream</vt:lpstr>
      <vt:lpstr>自訂設計</vt:lpstr>
      <vt:lpstr>2_Stream</vt:lpstr>
      <vt:lpstr>MQTT Client-2-Client Connection Reliability</vt:lpstr>
      <vt:lpstr>Why</vt:lpstr>
      <vt:lpstr>Target</vt:lpstr>
      <vt:lpstr>Analysis Issue</vt:lpstr>
      <vt:lpstr>Heartbeat Protocol</vt:lpstr>
      <vt:lpstr>Adv Heartbeat Protocol</vt:lpstr>
      <vt:lpstr>Develop Timeline</vt:lpstr>
      <vt:lpstr>Events / Timeline of Sprint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SaaS application apply on WISE-Cloud RESTful APIs</dc:title>
  <dc:creator>Jeffrey.Hung</dc:creator>
  <cp:lastModifiedBy>eric.liang</cp:lastModifiedBy>
  <cp:revision>666</cp:revision>
  <dcterms:created xsi:type="dcterms:W3CDTF">2015-07-22T02:07:48Z</dcterms:created>
  <dcterms:modified xsi:type="dcterms:W3CDTF">2016-06-30T04:40:11Z</dcterms:modified>
</cp:coreProperties>
</file>