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notesMasterIdLst>
    <p:notesMasterId r:id="rId41"/>
  </p:notesMasterIdLst>
  <p:handoutMasterIdLst>
    <p:handoutMasterId r:id="rId42"/>
  </p:handoutMasterIdLst>
  <p:sldIdLst>
    <p:sldId id="524" r:id="rId2"/>
    <p:sldId id="529" r:id="rId3"/>
    <p:sldId id="530" r:id="rId4"/>
    <p:sldId id="553" r:id="rId5"/>
    <p:sldId id="561" r:id="rId6"/>
    <p:sldId id="542" r:id="rId7"/>
    <p:sldId id="543" r:id="rId8"/>
    <p:sldId id="545" r:id="rId9"/>
    <p:sldId id="546" r:id="rId10"/>
    <p:sldId id="538" r:id="rId11"/>
    <p:sldId id="539" r:id="rId12"/>
    <p:sldId id="563" r:id="rId13"/>
    <p:sldId id="566" r:id="rId14"/>
    <p:sldId id="550" r:id="rId15"/>
    <p:sldId id="551" r:id="rId16"/>
    <p:sldId id="567" r:id="rId17"/>
    <p:sldId id="536" r:id="rId18"/>
    <p:sldId id="537" r:id="rId19"/>
    <p:sldId id="574" r:id="rId20"/>
    <p:sldId id="562" r:id="rId21"/>
    <p:sldId id="531" r:id="rId22"/>
    <p:sldId id="533" r:id="rId23"/>
    <p:sldId id="532" r:id="rId24"/>
    <p:sldId id="555" r:id="rId25"/>
    <p:sldId id="554" r:id="rId26"/>
    <p:sldId id="556" r:id="rId27"/>
    <p:sldId id="557" r:id="rId28"/>
    <p:sldId id="558" r:id="rId29"/>
    <p:sldId id="559" r:id="rId30"/>
    <p:sldId id="560" r:id="rId31"/>
    <p:sldId id="572" r:id="rId32"/>
    <p:sldId id="573" r:id="rId33"/>
    <p:sldId id="523" r:id="rId34"/>
    <p:sldId id="564" r:id="rId35"/>
    <p:sldId id="565" r:id="rId36"/>
    <p:sldId id="569" r:id="rId37"/>
    <p:sldId id="570" r:id="rId38"/>
    <p:sldId id="571" r:id="rId39"/>
    <p:sldId id="568" r:id="rId40"/>
  </p:sldIdLst>
  <p:sldSz cx="9144000" cy="5143500" type="screen16x9"/>
  <p:notesSz cx="7099300" cy="102346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280"/>
    <a:srgbClr val="336699"/>
    <a:srgbClr val="FFFF99"/>
    <a:srgbClr val="FAA40A"/>
    <a:srgbClr val="000099"/>
    <a:srgbClr val="0033CC"/>
    <a:srgbClr val="FFFF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5332" autoAdjust="0"/>
  </p:normalViewPr>
  <p:slideViewPr>
    <p:cSldViewPr snapToGrid="0">
      <p:cViewPr>
        <p:scale>
          <a:sx n="125" d="100"/>
          <a:sy n="125" d="100"/>
        </p:scale>
        <p:origin x="-1224" y="-5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184" y="-114"/>
      </p:cViewPr>
      <p:guideLst>
        <p:guide orient="horz" pos="3223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5706236B-6576-4B3D-A3AB-C59AEC5389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0929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4AFF815F-C9EA-4E96-8259-916526B024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1228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DE2DFEE-9176-4369-8591-518FDE3A2ED2}" type="slidenum">
              <a:rPr lang="en-US" altLang="zh-TW" sz="1300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1</a:t>
            </a:fld>
            <a:endParaRPr lang="en-US" altLang="zh-TW" sz="1300" smtClean="0">
              <a:latin typeface="Garamond" panose="02020404030301010803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94707" y="1596488"/>
            <a:ext cx="6400800" cy="1314450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kumimoji="1" lang="zh-TW" altLang="en-US" sz="4000" b="1" kern="0" baseline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498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40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內容版面配置區 5"/>
          <p:cNvSpPr>
            <a:spLocks noGrp="1"/>
          </p:cNvSpPr>
          <p:nvPr>
            <p:ph idx="1"/>
          </p:nvPr>
        </p:nvSpPr>
        <p:spPr>
          <a:xfrm>
            <a:off x="457200" y="936625"/>
            <a:ext cx="8229600" cy="3575050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endParaRPr lang="en-US" altLang="zh-TW" dirty="0" smtClean="0"/>
          </a:p>
        </p:txBody>
      </p:sp>
      <p:sp>
        <p:nvSpPr>
          <p:cNvPr id="9" name="標題 4"/>
          <p:cNvSpPr>
            <a:spLocks noGrp="1"/>
          </p:cNvSpPr>
          <p:nvPr>
            <p:ph type="title"/>
          </p:nvPr>
        </p:nvSpPr>
        <p:spPr>
          <a:xfrm>
            <a:off x="457200" y="87313"/>
            <a:ext cx="8229600" cy="75565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985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000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3968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974725"/>
            <a:ext cx="82296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ea typeface="新細明體" charset="-120"/>
              </a:defRPr>
            </a:lvl1pPr>
          </a:lstStyle>
          <a:p>
            <a:pPr>
              <a:defRPr/>
            </a:pPr>
            <a:fld id="{BF69DFC0-C867-4B71-8991-875B3166D967}" type="datetimeFigureOut">
              <a:rPr lang="zh-TW" altLang="en-US"/>
              <a:pPr>
                <a:defRPr/>
              </a:pPr>
              <a:t>2019/1/7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D0CAAF8-9D54-4418-B1A4-0915324072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6" r:id="rId1"/>
    <p:sldLayoutId id="2147484427" r:id="rId2"/>
    <p:sldLayoutId id="2147484428" r:id="rId3"/>
    <p:sldLayoutId id="2147484429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sul.io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ols.org/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95325" y="1597025"/>
            <a:ext cx="6400800" cy="131445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Introduce to </a:t>
            </a:r>
            <a:r>
              <a:rPr lang="en-US" altLang="zh-TW" dirty="0" err="1" smtClean="0"/>
              <a:t>EdgeX</a:t>
            </a:r>
            <a:endParaRPr lang="en-US" altLang="zh-TW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77875" y="3887788"/>
            <a:ext cx="3794125" cy="315912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SzPct val="80000"/>
              <a:buFontTx/>
              <a:buNone/>
              <a:defRPr kumimoji="1" sz="1800" b="1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Times New Roman" pitchFamily="18" charset="0"/>
              <a:buChar char="–"/>
              <a:defRPr kumimoji="1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defRPr kumimoji="1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Times New Roman" pitchFamily="18" charset="0"/>
              <a:buChar char="–"/>
              <a:defRPr kumimoji="1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defRPr kumimoji="1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defRPr kumimoji="1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defRPr kumimoji="1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defRPr kumimoji="1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defRPr kumimoji="1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>
              <a:defRPr/>
            </a:pPr>
            <a:endParaRPr lang="en-US" altLang="zh-TW" sz="1600" b="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zh-TW" sz="1600" b="0" dirty="0" smtClean="0">
                <a:solidFill>
                  <a:schemeClr val="tx1"/>
                </a:solidFill>
              </a:rPr>
              <a:t>Terry Lu, ESS-</a:t>
            </a:r>
            <a:r>
              <a:rPr lang="en-US" altLang="zh-TW" sz="1600" b="0" dirty="0" err="1" smtClean="0">
                <a:solidFill>
                  <a:schemeClr val="tx1"/>
                </a:solidFill>
              </a:rPr>
              <a:t>EdgeSense</a:t>
            </a:r>
            <a:r>
              <a:rPr lang="en-US" altLang="zh-TW" sz="1600" b="0" dirty="0" smtClean="0">
                <a:solidFill>
                  <a:schemeClr val="tx1"/>
                </a:solidFill>
              </a:rPr>
              <a:t>, Embedded-</a:t>
            </a:r>
            <a:r>
              <a:rPr lang="en-US" altLang="zh-TW" sz="1600" b="0" dirty="0" err="1" smtClean="0">
                <a:solidFill>
                  <a:schemeClr val="tx1"/>
                </a:solidFill>
              </a:rPr>
              <a:t>IoT</a:t>
            </a:r>
            <a:endParaRPr lang="en-US" altLang="zh-TW" sz="1600" b="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zh-TW" sz="1600" b="0" dirty="0" smtClean="0">
                <a:solidFill>
                  <a:schemeClr val="tx1"/>
                </a:solidFill>
              </a:rPr>
              <a:t>2018/12/26</a:t>
            </a:r>
            <a:endParaRPr lang="en-US" altLang="zh-TW" sz="16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" y="7620"/>
            <a:ext cx="8169492" cy="4808220"/>
          </a:xfrm>
        </p:spPr>
      </p:pic>
      <p:sp>
        <p:nvSpPr>
          <p:cNvPr id="3" name="圓角矩形 2"/>
          <p:cNvSpPr/>
          <p:nvPr/>
        </p:nvSpPr>
        <p:spPr>
          <a:xfrm>
            <a:off x="1905000" y="2697480"/>
            <a:ext cx="1325880" cy="4343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6905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altLang="zh-TW" dirty="0" smtClean="0"/>
              <a:t>Data service </a:t>
            </a:r>
            <a:r>
              <a:rPr lang="zh-TW" altLang="en-US" dirty="0" smtClean="0"/>
              <a:t>集中儲存 </a:t>
            </a:r>
            <a:r>
              <a:rPr lang="en-US" altLang="zh-TW" dirty="0"/>
              <a:t>sensor </a:t>
            </a:r>
            <a:r>
              <a:rPr lang="en-US" altLang="zh-TW" dirty="0" smtClean="0"/>
              <a:t>data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altLang="zh-TW" dirty="0" smtClean="0"/>
              <a:t>Data client </a:t>
            </a:r>
            <a:r>
              <a:rPr lang="zh-TW" altLang="en-US" dirty="0" smtClean="0"/>
              <a:t>取得 </a:t>
            </a:r>
            <a:r>
              <a:rPr lang="en-US" altLang="zh-TW" dirty="0"/>
              <a:t>sensor data</a:t>
            </a:r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Core Data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225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Core Data – Save Sensor Data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792480" y="2939415"/>
            <a:ext cx="929640" cy="525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Device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583180" y="2939415"/>
            <a:ext cx="929640" cy="525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Device</a:t>
            </a:r>
          </a:p>
          <a:p>
            <a:pPr algn="ctr"/>
            <a:r>
              <a:rPr lang="en-US" altLang="zh-TW" dirty="0" smtClean="0"/>
              <a:t>Service</a:t>
            </a:r>
            <a:endParaRPr lang="zh-TW" altLang="en-US" dirty="0"/>
          </a:p>
        </p:txBody>
      </p:sp>
      <p:cxnSp>
        <p:nvCxnSpPr>
          <p:cNvPr id="7" name="直線單箭頭接點 6"/>
          <p:cNvCxnSpPr>
            <a:stCxn id="4" idx="3"/>
            <a:endCxn id="5" idx="1"/>
          </p:cNvCxnSpPr>
          <p:nvPr/>
        </p:nvCxnSpPr>
        <p:spPr>
          <a:xfrm>
            <a:off x="1722120" y="3202305"/>
            <a:ext cx="86106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282440" y="2939415"/>
            <a:ext cx="929640" cy="525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Core</a:t>
            </a:r>
          </a:p>
          <a:p>
            <a:pPr algn="ctr"/>
            <a:r>
              <a:rPr lang="en-US" altLang="zh-TW" dirty="0" smtClean="0"/>
              <a:t>Data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282440" y="1701165"/>
            <a:ext cx="929640" cy="525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Meta</a:t>
            </a:r>
          </a:p>
          <a:p>
            <a:pPr algn="ctr"/>
            <a:r>
              <a:rPr lang="en-US" altLang="zh-TW" dirty="0" smtClean="0"/>
              <a:t>Data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6126480" y="2931795"/>
            <a:ext cx="1135380" cy="525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Database</a:t>
            </a:r>
            <a:endParaRPr lang="zh-TW" altLang="en-US" dirty="0"/>
          </a:p>
        </p:txBody>
      </p:sp>
      <p:cxnSp>
        <p:nvCxnSpPr>
          <p:cNvPr id="15" name="直線單箭頭接點 14"/>
          <p:cNvCxnSpPr>
            <a:stCxn id="5" idx="3"/>
            <a:endCxn id="9" idx="1"/>
          </p:cNvCxnSpPr>
          <p:nvPr/>
        </p:nvCxnSpPr>
        <p:spPr>
          <a:xfrm>
            <a:off x="3512820" y="3202305"/>
            <a:ext cx="7696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stCxn id="9" idx="3"/>
            <a:endCxn id="14" idx="1"/>
          </p:cNvCxnSpPr>
          <p:nvPr/>
        </p:nvCxnSpPr>
        <p:spPr>
          <a:xfrm flipV="1">
            <a:off x="5212080" y="3194685"/>
            <a:ext cx="914400" cy="76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9" idx="0"/>
            <a:endCxn id="13" idx="2"/>
          </p:cNvCxnSpPr>
          <p:nvPr/>
        </p:nvCxnSpPr>
        <p:spPr>
          <a:xfrm flipV="1">
            <a:off x="4747260" y="2226945"/>
            <a:ext cx="0" cy="71247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6979920" y="2636520"/>
            <a:ext cx="853440" cy="4267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mongo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396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Core Data – Get Sensor Data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958340" y="2880360"/>
            <a:ext cx="929640" cy="525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Client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3657600" y="2880360"/>
            <a:ext cx="929640" cy="525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Core</a:t>
            </a:r>
          </a:p>
          <a:p>
            <a:pPr algn="ctr"/>
            <a:r>
              <a:rPr lang="en-US" altLang="zh-TW" dirty="0" smtClean="0"/>
              <a:t>Data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3657600" y="1642110"/>
            <a:ext cx="929640" cy="525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Meta</a:t>
            </a:r>
          </a:p>
          <a:p>
            <a:pPr algn="ctr"/>
            <a:r>
              <a:rPr lang="en-US" altLang="zh-TW" dirty="0" smtClean="0"/>
              <a:t>Data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5501640" y="2872740"/>
            <a:ext cx="1135380" cy="525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Database</a:t>
            </a:r>
            <a:endParaRPr lang="zh-TW" altLang="en-US" dirty="0"/>
          </a:p>
        </p:txBody>
      </p:sp>
      <p:cxnSp>
        <p:nvCxnSpPr>
          <p:cNvPr id="15" name="直線單箭頭接點 14"/>
          <p:cNvCxnSpPr/>
          <p:nvPr/>
        </p:nvCxnSpPr>
        <p:spPr>
          <a:xfrm>
            <a:off x="2887980" y="2990850"/>
            <a:ext cx="7696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stCxn id="9" idx="3"/>
            <a:endCxn id="14" idx="1"/>
          </p:cNvCxnSpPr>
          <p:nvPr/>
        </p:nvCxnSpPr>
        <p:spPr>
          <a:xfrm flipV="1">
            <a:off x="4587240" y="3135630"/>
            <a:ext cx="914400" cy="762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9" idx="0"/>
            <a:endCxn id="13" idx="2"/>
          </p:cNvCxnSpPr>
          <p:nvPr/>
        </p:nvCxnSpPr>
        <p:spPr>
          <a:xfrm flipV="1">
            <a:off x="4122420" y="2167890"/>
            <a:ext cx="0" cy="71247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H="1">
            <a:off x="2887980" y="3291840"/>
            <a:ext cx="7696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7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" y="7620"/>
            <a:ext cx="8169492" cy="4808220"/>
          </a:xfrm>
        </p:spPr>
      </p:pic>
      <p:sp>
        <p:nvSpPr>
          <p:cNvPr id="3" name="圓角矩形 2"/>
          <p:cNvSpPr/>
          <p:nvPr/>
        </p:nvSpPr>
        <p:spPr>
          <a:xfrm>
            <a:off x="3177540" y="2697480"/>
            <a:ext cx="1325880" cy="4343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567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 smtClean="0"/>
              <a:t>經由 </a:t>
            </a:r>
            <a:r>
              <a:rPr lang="en-US" altLang="zh-TW" dirty="0" smtClean="0"/>
              <a:t>device service</a:t>
            </a:r>
            <a:r>
              <a:rPr lang="zh-TW" altLang="en-US" dirty="0" smtClean="0"/>
              <a:t> 對 </a:t>
            </a:r>
            <a:r>
              <a:rPr lang="en-US" altLang="zh-TW" dirty="0" smtClean="0"/>
              <a:t>sensor </a:t>
            </a:r>
            <a:r>
              <a:rPr lang="zh-TW" altLang="en-US" dirty="0" smtClean="0"/>
              <a:t>下達命令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Command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190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Core Data – Save Sensor Data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27760" y="2929890"/>
            <a:ext cx="929640" cy="525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Client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910840" y="2929890"/>
            <a:ext cx="1188720" cy="525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Command</a:t>
            </a:r>
            <a:endParaRPr lang="zh-TW" altLang="en-US" dirty="0"/>
          </a:p>
        </p:txBody>
      </p:sp>
      <p:cxnSp>
        <p:nvCxnSpPr>
          <p:cNvPr id="7" name="直線單箭頭接點 6"/>
          <p:cNvCxnSpPr>
            <a:stCxn id="4" idx="3"/>
            <a:endCxn id="5" idx="1"/>
          </p:cNvCxnSpPr>
          <p:nvPr/>
        </p:nvCxnSpPr>
        <p:spPr>
          <a:xfrm>
            <a:off x="2057400" y="3192780"/>
            <a:ext cx="85344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869180" y="2929890"/>
            <a:ext cx="929640" cy="525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Device</a:t>
            </a:r>
          </a:p>
          <a:p>
            <a:pPr algn="ctr"/>
            <a:r>
              <a:rPr lang="en-US" altLang="zh-TW" dirty="0" smtClean="0"/>
              <a:t>Service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3040380" y="1691640"/>
            <a:ext cx="929640" cy="525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Meta</a:t>
            </a:r>
          </a:p>
          <a:p>
            <a:pPr algn="ctr"/>
            <a:r>
              <a:rPr lang="en-US" altLang="zh-TW" dirty="0" smtClean="0"/>
              <a:t>Data</a:t>
            </a:r>
            <a:endParaRPr lang="zh-TW" altLang="en-US" dirty="0"/>
          </a:p>
        </p:txBody>
      </p:sp>
      <p:cxnSp>
        <p:nvCxnSpPr>
          <p:cNvPr id="15" name="直線單箭頭接點 14"/>
          <p:cNvCxnSpPr>
            <a:stCxn id="5" idx="3"/>
            <a:endCxn id="9" idx="1"/>
          </p:cNvCxnSpPr>
          <p:nvPr/>
        </p:nvCxnSpPr>
        <p:spPr>
          <a:xfrm>
            <a:off x="4099560" y="3192780"/>
            <a:ext cx="7696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stCxn id="9" idx="3"/>
          </p:cNvCxnSpPr>
          <p:nvPr/>
        </p:nvCxnSpPr>
        <p:spPr>
          <a:xfrm flipV="1">
            <a:off x="5798820" y="3185160"/>
            <a:ext cx="914400" cy="76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5" idx="0"/>
            <a:endCxn id="13" idx="2"/>
          </p:cNvCxnSpPr>
          <p:nvPr/>
        </p:nvCxnSpPr>
        <p:spPr>
          <a:xfrm flipV="1">
            <a:off x="3505200" y="2217420"/>
            <a:ext cx="0" cy="71247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6713220" y="2920365"/>
            <a:ext cx="929640" cy="525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Device</a:t>
            </a:r>
          </a:p>
        </p:txBody>
      </p:sp>
    </p:spTree>
    <p:extLst>
      <p:ext uri="{BB962C8B-B14F-4D97-AF65-F5344CB8AC3E}">
        <p14:creationId xmlns:p14="http://schemas.microsoft.com/office/powerpoint/2010/main" val="295144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" y="7620"/>
            <a:ext cx="8169492" cy="4808220"/>
          </a:xfrm>
        </p:spPr>
      </p:pic>
      <p:sp>
        <p:nvSpPr>
          <p:cNvPr id="3" name="圓角矩形 2"/>
          <p:cNvSpPr/>
          <p:nvPr/>
        </p:nvSpPr>
        <p:spPr>
          <a:xfrm>
            <a:off x="5775960" y="2659380"/>
            <a:ext cx="1325880" cy="4648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638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722" y="936625"/>
            <a:ext cx="5626555" cy="3575050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Register &amp; </a:t>
            </a:r>
            <a:r>
              <a:rPr lang="en-US" altLang="zh-TW" dirty="0" err="1" smtClean="0"/>
              <a:t>Config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74320" y="2400300"/>
            <a:ext cx="271272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/>
              <a:t>Core Layer module </a:t>
            </a:r>
            <a:r>
              <a:rPr lang="zh-TW" altLang="en-US" dirty="0"/>
              <a:t>都可以使用 </a:t>
            </a:r>
            <a:r>
              <a:rPr lang="en-US" altLang="zh-TW" dirty="0"/>
              <a:t>Rest API </a:t>
            </a:r>
            <a:r>
              <a:rPr lang="zh-TW" altLang="en-US" dirty="0"/>
              <a:t>跟 </a:t>
            </a:r>
            <a:r>
              <a:rPr lang="en-US" altLang="zh-TW" dirty="0"/>
              <a:t>Consul </a:t>
            </a:r>
            <a:r>
              <a:rPr lang="zh-TW" altLang="en-US" dirty="0"/>
              <a:t>取得</a:t>
            </a:r>
            <a:r>
              <a:rPr lang="zh-TW" altLang="en-US" dirty="0" smtClean="0"/>
              <a:t>設定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3944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 smtClean="0"/>
              <a:t>Consul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zh-TW" dirty="0" smtClean="0">
                <a:hlinkClick r:id="rId2"/>
              </a:rPr>
              <a:t>https</a:t>
            </a:r>
            <a:r>
              <a:rPr lang="en-US" altLang="zh-TW" dirty="0">
                <a:hlinkClick r:id="rId2"/>
              </a:rPr>
              <a:t>://www.consul.io</a:t>
            </a:r>
            <a:r>
              <a:rPr lang="en-US" altLang="zh-TW" dirty="0" smtClean="0">
                <a:hlinkClick r:id="rId2"/>
              </a:rPr>
              <a:t>/</a:t>
            </a:r>
            <a:endParaRPr lang="en-US" altLang="zh-TW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Register &amp; </a:t>
            </a:r>
            <a:r>
              <a:rPr lang="en-US" altLang="zh-TW" dirty="0" err="1"/>
              <a:t>Config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4250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內容版面配置區 5"/>
          <p:cNvSpPr>
            <a:spLocks noGrp="1"/>
          </p:cNvSpPr>
          <p:nvPr>
            <p:ph idx="4294967295"/>
          </p:nvPr>
        </p:nvSpPr>
        <p:spPr>
          <a:xfrm>
            <a:off x="457200" y="936624"/>
            <a:ext cx="8229600" cy="3780155"/>
          </a:xfrm>
        </p:spPr>
        <p:txBody>
          <a:bodyPr/>
          <a:lstStyle/>
          <a:p>
            <a:pPr eaLnBrk="1" hangingPunct="1"/>
            <a:r>
              <a:rPr lang="en-US" altLang="zh-TW" sz="2000" dirty="0" smtClean="0"/>
              <a:t>Architecture</a:t>
            </a:r>
          </a:p>
          <a:p>
            <a:pPr eaLnBrk="1" hangingPunct="1"/>
            <a:r>
              <a:rPr lang="en-US" altLang="zh-TW" sz="2000" dirty="0" err="1" smtClean="0"/>
              <a:t>EdgeX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Microservice</a:t>
            </a:r>
            <a:endParaRPr lang="en-US" altLang="zh-TW" sz="2000" dirty="0"/>
          </a:p>
          <a:p>
            <a:pPr lvl="1" eaLnBrk="1" hangingPunct="1"/>
            <a:r>
              <a:rPr lang="en-US" altLang="zh-TW" sz="1600" dirty="0" smtClean="0"/>
              <a:t>Device Service</a:t>
            </a:r>
          </a:p>
          <a:p>
            <a:pPr lvl="1" eaLnBrk="1" hangingPunct="1"/>
            <a:r>
              <a:rPr lang="en-US" altLang="zh-TW" sz="1600" dirty="0" smtClean="0"/>
              <a:t>Core Service</a:t>
            </a:r>
          </a:p>
          <a:p>
            <a:pPr lvl="1" eaLnBrk="1" hangingPunct="1"/>
            <a:r>
              <a:rPr lang="en-US" altLang="zh-TW" sz="1600" dirty="0" smtClean="0"/>
              <a:t>Supporting Service</a:t>
            </a:r>
          </a:p>
          <a:p>
            <a:pPr lvl="1" eaLnBrk="1" hangingPunct="1"/>
            <a:r>
              <a:rPr lang="en-US" altLang="zh-TW" sz="1600" dirty="0" smtClean="0"/>
              <a:t>Export Service</a:t>
            </a:r>
          </a:p>
          <a:p>
            <a:pPr eaLnBrk="1" hangingPunct="1"/>
            <a:r>
              <a:rPr lang="en-US" altLang="zh-TW" sz="2000" dirty="0" smtClean="0"/>
              <a:t>Snapshot of Rule Engine</a:t>
            </a:r>
          </a:p>
          <a:p>
            <a:pPr eaLnBrk="1" hangingPunct="1"/>
            <a:r>
              <a:rPr lang="en-US" altLang="zh-TW" sz="2000" dirty="0" smtClean="0"/>
              <a:t>Device-Simple for Device Service Example</a:t>
            </a:r>
          </a:p>
          <a:p>
            <a:pPr eaLnBrk="1" hangingPunct="1"/>
            <a:r>
              <a:rPr lang="en-US" altLang="zh-TW" sz="2000" dirty="0" smtClean="0"/>
              <a:t>Roadmap</a:t>
            </a:r>
          </a:p>
        </p:txBody>
      </p:sp>
      <p:sp>
        <p:nvSpPr>
          <p:cNvPr id="2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2800" kern="0" dirty="0">
                <a:solidFill>
                  <a:srgbClr val="003366"/>
                </a:solidFill>
                <a:cs typeface="Arial" panose="020B0604020202020204" pitchFamily="34" charset="0"/>
              </a:rPr>
              <a:t>Agenda</a:t>
            </a:r>
            <a:endParaRPr lang="zh-TW" altLang="en-US" sz="2800" kern="0" dirty="0">
              <a:solidFill>
                <a:srgbClr val="003366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716" y="936625"/>
            <a:ext cx="5070567" cy="3575050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Device Service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559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" y="7620"/>
            <a:ext cx="8169492" cy="4808220"/>
          </a:xfrm>
        </p:spPr>
      </p:pic>
      <p:sp>
        <p:nvSpPr>
          <p:cNvPr id="3" name="圓角矩形 2"/>
          <p:cNvSpPr/>
          <p:nvPr/>
        </p:nvSpPr>
        <p:spPr>
          <a:xfrm>
            <a:off x="1882140" y="1424940"/>
            <a:ext cx="3451860" cy="3352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64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61" y="936625"/>
            <a:ext cx="6011878" cy="3575050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Export Service Data Flow</a:t>
            </a:r>
            <a:endParaRPr lang="zh-TW" altLang="en-US" dirty="0"/>
          </a:p>
        </p:txBody>
      </p:sp>
      <p:sp>
        <p:nvSpPr>
          <p:cNvPr id="13" name="手繪多邊形 12"/>
          <p:cNvSpPr/>
          <p:nvPr/>
        </p:nvSpPr>
        <p:spPr>
          <a:xfrm>
            <a:off x="3771096" y="2080260"/>
            <a:ext cx="3361224" cy="1973580"/>
          </a:xfrm>
          <a:custGeom>
            <a:avLst/>
            <a:gdLst>
              <a:gd name="connsiteX0" fmla="*/ 3361224 w 3361224"/>
              <a:gd name="connsiteY0" fmla="*/ 769620 h 1973580"/>
              <a:gd name="connsiteX1" fmla="*/ 3285024 w 3361224"/>
              <a:gd name="connsiteY1" fmla="*/ 876300 h 1973580"/>
              <a:gd name="connsiteX2" fmla="*/ 3208824 w 3361224"/>
              <a:gd name="connsiteY2" fmla="*/ 967740 h 1973580"/>
              <a:gd name="connsiteX3" fmla="*/ 3170724 w 3361224"/>
              <a:gd name="connsiteY3" fmla="*/ 1005840 h 1973580"/>
              <a:gd name="connsiteX4" fmla="*/ 3132624 w 3361224"/>
              <a:gd name="connsiteY4" fmla="*/ 1051560 h 1973580"/>
              <a:gd name="connsiteX5" fmla="*/ 3056424 w 3361224"/>
              <a:gd name="connsiteY5" fmla="*/ 1127760 h 1973580"/>
              <a:gd name="connsiteX6" fmla="*/ 3010704 w 3361224"/>
              <a:gd name="connsiteY6" fmla="*/ 1181100 h 1973580"/>
              <a:gd name="connsiteX7" fmla="*/ 2949744 w 3361224"/>
              <a:gd name="connsiteY7" fmla="*/ 1226820 h 1973580"/>
              <a:gd name="connsiteX8" fmla="*/ 2873544 w 3361224"/>
              <a:gd name="connsiteY8" fmla="*/ 1333500 h 1973580"/>
              <a:gd name="connsiteX9" fmla="*/ 2835444 w 3361224"/>
              <a:gd name="connsiteY9" fmla="*/ 1379220 h 1973580"/>
              <a:gd name="connsiteX10" fmla="*/ 2774484 w 3361224"/>
              <a:gd name="connsiteY10" fmla="*/ 1424940 h 1973580"/>
              <a:gd name="connsiteX11" fmla="*/ 2736384 w 3361224"/>
              <a:gd name="connsiteY11" fmla="*/ 1478280 h 1973580"/>
              <a:gd name="connsiteX12" fmla="*/ 2652564 w 3361224"/>
              <a:gd name="connsiteY12" fmla="*/ 1577340 h 1973580"/>
              <a:gd name="connsiteX13" fmla="*/ 2583984 w 3361224"/>
              <a:gd name="connsiteY13" fmla="*/ 1638300 h 1973580"/>
              <a:gd name="connsiteX14" fmla="*/ 2545884 w 3361224"/>
              <a:gd name="connsiteY14" fmla="*/ 1676400 h 1973580"/>
              <a:gd name="connsiteX15" fmla="*/ 2500164 w 3361224"/>
              <a:gd name="connsiteY15" fmla="*/ 1714500 h 1973580"/>
              <a:gd name="connsiteX16" fmla="*/ 2378244 w 3361224"/>
              <a:gd name="connsiteY16" fmla="*/ 1821180 h 1973580"/>
              <a:gd name="connsiteX17" fmla="*/ 2286804 w 3361224"/>
              <a:gd name="connsiteY17" fmla="*/ 1874520 h 1973580"/>
              <a:gd name="connsiteX18" fmla="*/ 2241084 w 3361224"/>
              <a:gd name="connsiteY18" fmla="*/ 1905000 h 1973580"/>
              <a:gd name="connsiteX19" fmla="*/ 2218224 w 3361224"/>
              <a:gd name="connsiteY19" fmla="*/ 1912620 h 1973580"/>
              <a:gd name="connsiteX20" fmla="*/ 2126784 w 3361224"/>
              <a:gd name="connsiteY20" fmla="*/ 1950720 h 1973580"/>
              <a:gd name="connsiteX21" fmla="*/ 2073444 w 3361224"/>
              <a:gd name="connsiteY21" fmla="*/ 1965960 h 1973580"/>
              <a:gd name="connsiteX22" fmla="*/ 1814364 w 3361224"/>
              <a:gd name="connsiteY22" fmla="*/ 1973580 h 1973580"/>
              <a:gd name="connsiteX23" fmla="*/ 1037124 w 3361224"/>
              <a:gd name="connsiteY23" fmla="*/ 1965960 h 1973580"/>
              <a:gd name="connsiteX24" fmla="*/ 1006644 w 3361224"/>
              <a:gd name="connsiteY24" fmla="*/ 1958340 h 1973580"/>
              <a:gd name="connsiteX25" fmla="*/ 930444 w 3361224"/>
              <a:gd name="connsiteY25" fmla="*/ 1927860 h 1973580"/>
              <a:gd name="connsiteX26" fmla="*/ 839004 w 3361224"/>
              <a:gd name="connsiteY26" fmla="*/ 1905000 h 1973580"/>
              <a:gd name="connsiteX27" fmla="*/ 770424 w 3361224"/>
              <a:gd name="connsiteY27" fmla="*/ 1882140 h 1973580"/>
              <a:gd name="connsiteX28" fmla="*/ 701844 w 3361224"/>
              <a:gd name="connsiteY28" fmla="*/ 1844040 h 1973580"/>
              <a:gd name="connsiteX29" fmla="*/ 678984 w 3361224"/>
              <a:gd name="connsiteY29" fmla="*/ 1836420 h 1973580"/>
              <a:gd name="connsiteX30" fmla="*/ 640884 w 3361224"/>
              <a:gd name="connsiteY30" fmla="*/ 1813560 h 1973580"/>
              <a:gd name="connsiteX31" fmla="*/ 618024 w 3361224"/>
              <a:gd name="connsiteY31" fmla="*/ 1805940 h 1973580"/>
              <a:gd name="connsiteX32" fmla="*/ 549444 w 3361224"/>
              <a:gd name="connsiteY32" fmla="*/ 1760220 h 1973580"/>
              <a:gd name="connsiteX33" fmla="*/ 473244 w 3361224"/>
              <a:gd name="connsiteY33" fmla="*/ 1722120 h 1973580"/>
              <a:gd name="connsiteX34" fmla="*/ 442764 w 3361224"/>
              <a:gd name="connsiteY34" fmla="*/ 1691640 h 1973580"/>
              <a:gd name="connsiteX35" fmla="*/ 412284 w 3361224"/>
              <a:gd name="connsiteY35" fmla="*/ 1653540 h 1973580"/>
              <a:gd name="connsiteX36" fmla="*/ 328464 w 3361224"/>
              <a:gd name="connsiteY36" fmla="*/ 1584960 h 1973580"/>
              <a:gd name="connsiteX37" fmla="*/ 305604 w 3361224"/>
              <a:gd name="connsiteY37" fmla="*/ 1546860 h 1973580"/>
              <a:gd name="connsiteX38" fmla="*/ 275124 w 3361224"/>
              <a:gd name="connsiteY38" fmla="*/ 1493520 h 1973580"/>
              <a:gd name="connsiteX39" fmla="*/ 267504 w 3361224"/>
              <a:gd name="connsiteY39" fmla="*/ 1463040 h 1973580"/>
              <a:gd name="connsiteX40" fmla="*/ 252264 w 3361224"/>
              <a:gd name="connsiteY40" fmla="*/ 1409700 h 1973580"/>
              <a:gd name="connsiteX41" fmla="*/ 244644 w 3361224"/>
              <a:gd name="connsiteY41" fmla="*/ 1356360 h 1973580"/>
              <a:gd name="connsiteX42" fmla="*/ 229404 w 3361224"/>
              <a:gd name="connsiteY42" fmla="*/ 1280160 h 1973580"/>
              <a:gd name="connsiteX43" fmla="*/ 214164 w 3361224"/>
              <a:gd name="connsiteY43" fmla="*/ 1226820 h 1973580"/>
              <a:gd name="connsiteX44" fmla="*/ 206544 w 3361224"/>
              <a:gd name="connsiteY44" fmla="*/ 1158240 h 1973580"/>
              <a:gd name="connsiteX45" fmla="*/ 198924 w 3361224"/>
              <a:gd name="connsiteY45" fmla="*/ 1127760 h 1973580"/>
              <a:gd name="connsiteX46" fmla="*/ 191304 w 3361224"/>
              <a:gd name="connsiteY46" fmla="*/ 1074420 h 1973580"/>
              <a:gd name="connsiteX47" fmla="*/ 183684 w 3361224"/>
              <a:gd name="connsiteY47" fmla="*/ 982980 h 1973580"/>
              <a:gd name="connsiteX48" fmla="*/ 176064 w 3361224"/>
              <a:gd name="connsiteY48" fmla="*/ 960120 h 1973580"/>
              <a:gd name="connsiteX49" fmla="*/ 168444 w 3361224"/>
              <a:gd name="connsiteY49" fmla="*/ 922020 h 1973580"/>
              <a:gd name="connsiteX50" fmla="*/ 160824 w 3361224"/>
              <a:gd name="connsiteY50" fmla="*/ 815340 h 1973580"/>
              <a:gd name="connsiteX51" fmla="*/ 153204 w 3361224"/>
              <a:gd name="connsiteY51" fmla="*/ 784860 h 1973580"/>
              <a:gd name="connsiteX52" fmla="*/ 145584 w 3361224"/>
              <a:gd name="connsiteY52" fmla="*/ 739140 h 1973580"/>
              <a:gd name="connsiteX53" fmla="*/ 137964 w 3361224"/>
              <a:gd name="connsiteY53" fmla="*/ 647700 h 1973580"/>
              <a:gd name="connsiteX54" fmla="*/ 115104 w 3361224"/>
              <a:gd name="connsiteY54" fmla="*/ 525780 h 1973580"/>
              <a:gd name="connsiteX55" fmla="*/ 92244 w 3361224"/>
              <a:gd name="connsiteY55" fmla="*/ 457200 h 1973580"/>
              <a:gd name="connsiteX56" fmla="*/ 77004 w 3361224"/>
              <a:gd name="connsiteY56" fmla="*/ 388620 h 1973580"/>
              <a:gd name="connsiteX57" fmla="*/ 54144 w 3361224"/>
              <a:gd name="connsiteY57" fmla="*/ 320040 h 1973580"/>
              <a:gd name="connsiteX58" fmla="*/ 46524 w 3361224"/>
              <a:gd name="connsiteY58" fmla="*/ 297180 h 1973580"/>
              <a:gd name="connsiteX59" fmla="*/ 38904 w 3361224"/>
              <a:gd name="connsiteY59" fmla="*/ 266700 h 1973580"/>
              <a:gd name="connsiteX60" fmla="*/ 23664 w 3361224"/>
              <a:gd name="connsiteY60" fmla="*/ 213360 h 1973580"/>
              <a:gd name="connsiteX61" fmla="*/ 8424 w 3361224"/>
              <a:gd name="connsiteY61" fmla="*/ 106680 h 1973580"/>
              <a:gd name="connsiteX62" fmla="*/ 804 w 3361224"/>
              <a:gd name="connsiteY62" fmla="*/ 76200 h 1973580"/>
              <a:gd name="connsiteX63" fmla="*/ 804 w 3361224"/>
              <a:gd name="connsiteY63" fmla="*/ 0 h 19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361224" h="1973580">
                <a:moveTo>
                  <a:pt x="3361224" y="769620"/>
                </a:moveTo>
                <a:cubicBezTo>
                  <a:pt x="3324517" y="830799"/>
                  <a:pt x="3345399" y="799460"/>
                  <a:pt x="3285024" y="876300"/>
                </a:cubicBezTo>
                <a:cubicBezTo>
                  <a:pt x="3267571" y="898513"/>
                  <a:pt x="3225308" y="951256"/>
                  <a:pt x="3208824" y="967740"/>
                </a:cubicBezTo>
                <a:cubicBezTo>
                  <a:pt x="3196124" y="980440"/>
                  <a:pt x="3182806" y="992550"/>
                  <a:pt x="3170724" y="1005840"/>
                </a:cubicBezTo>
                <a:cubicBezTo>
                  <a:pt x="3157379" y="1020519"/>
                  <a:pt x="3146192" y="1037087"/>
                  <a:pt x="3132624" y="1051560"/>
                </a:cubicBezTo>
                <a:cubicBezTo>
                  <a:pt x="3108056" y="1077766"/>
                  <a:pt x="3079801" y="1100487"/>
                  <a:pt x="3056424" y="1127760"/>
                </a:cubicBezTo>
                <a:cubicBezTo>
                  <a:pt x="3041184" y="1145540"/>
                  <a:pt x="3027864" y="1165165"/>
                  <a:pt x="3010704" y="1181100"/>
                </a:cubicBezTo>
                <a:cubicBezTo>
                  <a:pt x="2992091" y="1198383"/>
                  <a:pt x="2970064" y="1211580"/>
                  <a:pt x="2949744" y="1226820"/>
                </a:cubicBezTo>
                <a:cubicBezTo>
                  <a:pt x="2903113" y="1320083"/>
                  <a:pt x="2941507" y="1259359"/>
                  <a:pt x="2873544" y="1333500"/>
                </a:cubicBezTo>
                <a:cubicBezTo>
                  <a:pt x="2860139" y="1348124"/>
                  <a:pt x="2850021" y="1365764"/>
                  <a:pt x="2835444" y="1379220"/>
                </a:cubicBezTo>
                <a:cubicBezTo>
                  <a:pt x="2816780" y="1396448"/>
                  <a:pt x="2792445" y="1406979"/>
                  <a:pt x="2774484" y="1424940"/>
                </a:cubicBezTo>
                <a:cubicBezTo>
                  <a:pt x="2759034" y="1440390"/>
                  <a:pt x="2750034" y="1461218"/>
                  <a:pt x="2736384" y="1478280"/>
                </a:cubicBezTo>
                <a:cubicBezTo>
                  <a:pt x="2709363" y="1512056"/>
                  <a:pt x="2684893" y="1548603"/>
                  <a:pt x="2652564" y="1577340"/>
                </a:cubicBezTo>
                <a:cubicBezTo>
                  <a:pt x="2629704" y="1597660"/>
                  <a:pt x="2606397" y="1617488"/>
                  <a:pt x="2583984" y="1638300"/>
                </a:cubicBezTo>
                <a:cubicBezTo>
                  <a:pt x="2570823" y="1650521"/>
                  <a:pt x="2559174" y="1664318"/>
                  <a:pt x="2545884" y="1676400"/>
                </a:cubicBezTo>
                <a:cubicBezTo>
                  <a:pt x="2531205" y="1689745"/>
                  <a:pt x="2514843" y="1701155"/>
                  <a:pt x="2500164" y="1714500"/>
                </a:cubicBezTo>
                <a:cubicBezTo>
                  <a:pt x="2453831" y="1756621"/>
                  <a:pt x="2441205" y="1784453"/>
                  <a:pt x="2378244" y="1821180"/>
                </a:cubicBezTo>
                <a:cubicBezTo>
                  <a:pt x="2347764" y="1838960"/>
                  <a:pt x="2316164" y="1854946"/>
                  <a:pt x="2286804" y="1874520"/>
                </a:cubicBezTo>
                <a:cubicBezTo>
                  <a:pt x="2271564" y="1884680"/>
                  <a:pt x="2257095" y="1896105"/>
                  <a:pt x="2241084" y="1905000"/>
                </a:cubicBezTo>
                <a:cubicBezTo>
                  <a:pt x="2234063" y="1908901"/>
                  <a:pt x="2225564" y="1909358"/>
                  <a:pt x="2218224" y="1912620"/>
                </a:cubicBezTo>
                <a:cubicBezTo>
                  <a:pt x="2156796" y="1939921"/>
                  <a:pt x="2189931" y="1932678"/>
                  <a:pt x="2126784" y="1950720"/>
                </a:cubicBezTo>
                <a:cubicBezTo>
                  <a:pt x="2109004" y="1955800"/>
                  <a:pt x="2091886" y="1964611"/>
                  <a:pt x="2073444" y="1965960"/>
                </a:cubicBezTo>
                <a:cubicBezTo>
                  <a:pt x="1987277" y="1972265"/>
                  <a:pt x="1900724" y="1971040"/>
                  <a:pt x="1814364" y="1973580"/>
                </a:cubicBezTo>
                <a:lnTo>
                  <a:pt x="1037124" y="1965960"/>
                </a:lnTo>
                <a:cubicBezTo>
                  <a:pt x="1026653" y="1965762"/>
                  <a:pt x="1016675" y="1961349"/>
                  <a:pt x="1006644" y="1958340"/>
                </a:cubicBezTo>
                <a:cubicBezTo>
                  <a:pt x="843830" y="1909496"/>
                  <a:pt x="1050471" y="1971506"/>
                  <a:pt x="930444" y="1927860"/>
                </a:cubicBezTo>
                <a:cubicBezTo>
                  <a:pt x="819051" y="1887353"/>
                  <a:pt x="927175" y="1931451"/>
                  <a:pt x="839004" y="1905000"/>
                </a:cubicBezTo>
                <a:cubicBezTo>
                  <a:pt x="695533" y="1861959"/>
                  <a:pt x="887405" y="1911385"/>
                  <a:pt x="770424" y="1882140"/>
                </a:cubicBezTo>
                <a:cubicBezTo>
                  <a:pt x="746339" y="1867689"/>
                  <a:pt x="727351" y="1854972"/>
                  <a:pt x="701844" y="1844040"/>
                </a:cubicBezTo>
                <a:cubicBezTo>
                  <a:pt x="694461" y="1840876"/>
                  <a:pt x="686168" y="1840012"/>
                  <a:pt x="678984" y="1836420"/>
                </a:cubicBezTo>
                <a:cubicBezTo>
                  <a:pt x="665737" y="1829796"/>
                  <a:pt x="654131" y="1820184"/>
                  <a:pt x="640884" y="1813560"/>
                </a:cubicBezTo>
                <a:cubicBezTo>
                  <a:pt x="633700" y="1809968"/>
                  <a:pt x="625208" y="1809532"/>
                  <a:pt x="618024" y="1805940"/>
                </a:cubicBezTo>
                <a:cubicBezTo>
                  <a:pt x="573746" y="1783801"/>
                  <a:pt x="587732" y="1785745"/>
                  <a:pt x="549444" y="1760220"/>
                </a:cubicBezTo>
                <a:cubicBezTo>
                  <a:pt x="512072" y="1735305"/>
                  <a:pt x="513590" y="1738259"/>
                  <a:pt x="473244" y="1722120"/>
                </a:cubicBezTo>
                <a:cubicBezTo>
                  <a:pt x="463084" y="1711960"/>
                  <a:pt x="452310" y="1702379"/>
                  <a:pt x="442764" y="1691640"/>
                </a:cubicBezTo>
                <a:cubicBezTo>
                  <a:pt x="431959" y="1679484"/>
                  <a:pt x="424524" y="1664250"/>
                  <a:pt x="412284" y="1653540"/>
                </a:cubicBezTo>
                <a:cubicBezTo>
                  <a:pt x="357570" y="1605665"/>
                  <a:pt x="393696" y="1693680"/>
                  <a:pt x="328464" y="1584960"/>
                </a:cubicBezTo>
                <a:cubicBezTo>
                  <a:pt x="320844" y="1572260"/>
                  <a:pt x="312797" y="1559807"/>
                  <a:pt x="305604" y="1546860"/>
                </a:cubicBezTo>
                <a:cubicBezTo>
                  <a:pt x="273378" y="1488853"/>
                  <a:pt x="307058" y="1541420"/>
                  <a:pt x="275124" y="1493520"/>
                </a:cubicBezTo>
                <a:cubicBezTo>
                  <a:pt x="272584" y="1483360"/>
                  <a:pt x="270260" y="1473144"/>
                  <a:pt x="267504" y="1463040"/>
                </a:cubicBezTo>
                <a:cubicBezTo>
                  <a:pt x="262639" y="1445200"/>
                  <a:pt x="256139" y="1427781"/>
                  <a:pt x="252264" y="1409700"/>
                </a:cubicBezTo>
                <a:cubicBezTo>
                  <a:pt x="248501" y="1392138"/>
                  <a:pt x="247765" y="1374047"/>
                  <a:pt x="244644" y="1356360"/>
                </a:cubicBezTo>
                <a:cubicBezTo>
                  <a:pt x="240142" y="1330851"/>
                  <a:pt x="237595" y="1304734"/>
                  <a:pt x="229404" y="1280160"/>
                </a:cubicBezTo>
                <a:cubicBezTo>
                  <a:pt x="218472" y="1247365"/>
                  <a:pt x="223732" y="1265092"/>
                  <a:pt x="214164" y="1226820"/>
                </a:cubicBezTo>
                <a:cubicBezTo>
                  <a:pt x="211624" y="1203960"/>
                  <a:pt x="210041" y="1180973"/>
                  <a:pt x="206544" y="1158240"/>
                </a:cubicBezTo>
                <a:cubicBezTo>
                  <a:pt x="204952" y="1147889"/>
                  <a:pt x="200797" y="1138064"/>
                  <a:pt x="198924" y="1127760"/>
                </a:cubicBezTo>
                <a:cubicBezTo>
                  <a:pt x="195711" y="1110089"/>
                  <a:pt x="193184" y="1092282"/>
                  <a:pt x="191304" y="1074420"/>
                </a:cubicBezTo>
                <a:cubicBezTo>
                  <a:pt x="188102" y="1044002"/>
                  <a:pt x="187726" y="1013297"/>
                  <a:pt x="183684" y="982980"/>
                </a:cubicBezTo>
                <a:cubicBezTo>
                  <a:pt x="182622" y="975018"/>
                  <a:pt x="178012" y="967912"/>
                  <a:pt x="176064" y="960120"/>
                </a:cubicBezTo>
                <a:cubicBezTo>
                  <a:pt x="172923" y="947555"/>
                  <a:pt x="170984" y="934720"/>
                  <a:pt x="168444" y="922020"/>
                </a:cubicBezTo>
                <a:cubicBezTo>
                  <a:pt x="165904" y="886460"/>
                  <a:pt x="164761" y="850773"/>
                  <a:pt x="160824" y="815340"/>
                </a:cubicBezTo>
                <a:cubicBezTo>
                  <a:pt x="159667" y="804931"/>
                  <a:pt x="155258" y="795129"/>
                  <a:pt x="153204" y="784860"/>
                </a:cubicBezTo>
                <a:cubicBezTo>
                  <a:pt x="150174" y="769710"/>
                  <a:pt x="147290" y="754496"/>
                  <a:pt x="145584" y="739140"/>
                </a:cubicBezTo>
                <a:cubicBezTo>
                  <a:pt x="142206" y="708741"/>
                  <a:pt x="141758" y="678049"/>
                  <a:pt x="137964" y="647700"/>
                </a:cubicBezTo>
                <a:cubicBezTo>
                  <a:pt x="135186" y="625473"/>
                  <a:pt x="125411" y="559279"/>
                  <a:pt x="115104" y="525780"/>
                </a:cubicBezTo>
                <a:cubicBezTo>
                  <a:pt x="108018" y="502749"/>
                  <a:pt x="96970" y="480829"/>
                  <a:pt x="92244" y="457200"/>
                </a:cubicBezTo>
                <a:cubicBezTo>
                  <a:pt x="87893" y="435447"/>
                  <a:pt x="83461" y="410142"/>
                  <a:pt x="77004" y="388620"/>
                </a:cubicBezTo>
                <a:lnTo>
                  <a:pt x="54144" y="320040"/>
                </a:lnTo>
                <a:cubicBezTo>
                  <a:pt x="51604" y="312420"/>
                  <a:pt x="48472" y="304972"/>
                  <a:pt x="46524" y="297180"/>
                </a:cubicBezTo>
                <a:cubicBezTo>
                  <a:pt x="43984" y="287020"/>
                  <a:pt x="41781" y="276770"/>
                  <a:pt x="38904" y="266700"/>
                </a:cubicBezTo>
                <a:cubicBezTo>
                  <a:pt x="31657" y="241334"/>
                  <a:pt x="28428" y="241946"/>
                  <a:pt x="23664" y="213360"/>
                </a:cubicBezTo>
                <a:cubicBezTo>
                  <a:pt x="9617" y="129077"/>
                  <a:pt x="22814" y="178629"/>
                  <a:pt x="8424" y="106680"/>
                </a:cubicBezTo>
                <a:cubicBezTo>
                  <a:pt x="6370" y="96411"/>
                  <a:pt x="1550" y="86646"/>
                  <a:pt x="804" y="76200"/>
                </a:cubicBezTo>
                <a:cubicBezTo>
                  <a:pt x="-1006" y="50865"/>
                  <a:pt x="804" y="25400"/>
                  <a:pt x="80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/>
          <p:cNvCxnSpPr>
            <a:stCxn id="13" idx="62"/>
          </p:cNvCxnSpPr>
          <p:nvPr/>
        </p:nvCxnSpPr>
        <p:spPr>
          <a:xfrm flipH="1" flipV="1">
            <a:off x="3771096" y="1935480"/>
            <a:ext cx="804" cy="2209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4236720" y="4107180"/>
            <a:ext cx="2477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chemeClr val="accent2">
                    <a:lumMod val="50000"/>
                  </a:schemeClr>
                </a:solidFill>
              </a:rPr>
              <a:t>For rule engine / local service</a:t>
            </a:r>
            <a:endParaRPr lang="zh-TW" altLang="en-US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349221" y="590014"/>
            <a:ext cx="1566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rgbClr val="FF0000"/>
                </a:solidFill>
              </a:rPr>
              <a:t>MQTT /Rest API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6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210" y="685165"/>
            <a:ext cx="5383910" cy="4040878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Client Registration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60020" y="2324100"/>
            <a:ext cx="3573780" cy="1318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Client </a:t>
            </a:r>
            <a:r>
              <a:rPr lang="zh-TW" altLang="en-US" dirty="0" smtClean="0"/>
              <a:t>使用 </a:t>
            </a:r>
            <a:r>
              <a:rPr lang="en-US" altLang="zh-TW" dirty="0" smtClean="0"/>
              <a:t>rest API </a:t>
            </a:r>
            <a:r>
              <a:rPr lang="zh-TW" altLang="en-US" dirty="0" smtClean="0"/>
              <a:t>註冊</a:t>
            </a:r>
            <a:r>
              <a:rPr lang="en-US" altLang="zh-TW" dirty="0" smtClean="0"/>
              <a:t>: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Export </a:t>
            </a:r>
            <a:r>
              <a:rPr lang="zh-TW" altLang="en-US" dirty="0" smtClean="0"/>
              <a:t>的 </a:t>
            </a:r>
            <a:r>
              <a:rPr lang="en-US" altLang="zh-TW" dirty="0" smtClean="0"/>
              <a:t>sensor 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Export </a:t>
            </a:r>
            <a:r>
              <a:rPr lang="zh-TW" altLang="en-US" dirty="0" smtClean="0"/>
              <a:t>的 </a:t>
            </a:r>
            <a:r>
              <a:rPr lang="en-US" altLang="zh-TW" dirty="0" smtClean="0"/>
              <a:t>format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Export </a:t>
            </a:r>
            <a:r>
              <a:rPr lang="zh-TW" altLang="en-US" dirty="0" smtClean="0"/>
              <a:t>的方法</a:t>
            </a:r>
            <a:r>
              <a:rPr lang="en-US" altLang="zh-TW" dirty="0" smtClean="0"/>
              <a:t>(MQTT / Rest API)</a:t>
            </a:r>
            <a:endParaRPr lang="zh-TW" altLang="en-US" dirty="0"/>
          </a:p>
        </p:txBody>
      </p:sp>
      <p:cxnSp>
        <p:nvCxnSpPr>
          <p:cNvPr id="8" name="直線單箭頭接點 7"/>
          <p:cNvCxnSpPr>
            <a:stCxn id="6" idx="3"/>
          </p:cNvCxnSpPr>
          <p:nvPr/>
        </p:nvCxnSpPr>
        <p:spPr>
          <a:xfrm flipV="1">
            <a:off x="3733800" y="2026920"/>
            <a:ext cx="723900" cy="9563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7173695" y="1719143"/>
            <a:ext cx="1787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rgbClr val="FF0000"/>
                </a:solidFill>
              </a:rPr>
              <a:t>3. MQTT / Rest API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350025" y="4091107"/>
            <a:ext cx="1571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rgbClr val="FF0000"/>
                </a:solidFill>
              </a:rPr>
              <a:t>1. Device / Sensor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629781" y="2936677"/>
            <a:ext cx="875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rgbClr val="FF0000"/>
                </a:solidFill>
              </a:rPr>
              <a:t>2. format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20" name="直線單箭頭接點 19"/>
          <p:cNvCxnSpPr/>
          <p:nvPr/>
        </p:nvCxnSpPr>
        <p:spPr>
          <a:xfrm flipH="1">
            <a:off x="6141720" y="2606695"/>
            <a:ext cx="1722122" cy="1348085"/>
          </a:xfrm>
          <a:prstGeom prst="straightConnector1">
            <a:avLst/>
          </a:prstGeom>
          <a:ln w="38100">
            <a:solidFill>
              <a:srgbClr val="33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>
            <a:off x="5631180" y="3307080"/>
            <a:ext cx="198120" cy="647700"/>
          </a:xfrm>
          <a:prstGeom prst="straightConnector1">
            <a:avLst/>
          </a:prstGeom>
          <a:ln w="38100">
            <a:solidFill>
              <a:srgbClr val="33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5430894" y="4014070"/>
            <a:ext cx="1237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rgbClr val="004280"/>
                </a:solidFill>
              </a:rPr>
              <a:t>Micro Service</a:t>
            </a:r>
            <a:endParaRPr lang="zh-TW" altLang="en-US" sz="1400" b="1" dirty="0">
              <a:solidFill>
                <a:srgbClr val="0042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4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" y="7620"/>
            <a:ext cx="8169492" cy="4808220"/>
          </a:xfrm>
        </p:spPr>
      </p:pic>
      <p:sp>
        <p:nvSpPr>
          <p:cNvPr id="3" name="圓角矩形 2"/>
          <p:cNvSpPr/>
          <p:nvPr/>
        </p:nvSpPr>
        <p:spPr>
          <a:xfrm>
            <a:off x="1882140" y="2026920"/>
            <a:ext cx="1021080" cy="3352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76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 smtClean="0"/>
              <a:t>Open source Drools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zh-TW" dirty="0">
                <a:hlinkClick r:id="rId2"/>
              </a:rPr>
              <a:t>https://www.drools.org/</a:t>
            </a:r>
            <a:endParaRPr lang="en-US" altLang="zh-TW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Rule Engine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357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2" y="198120"/>
            <a:ext cx="7551718" cy="4736156"/>
          </a:xfrm>
        </p:spPr>
      </p:pic>
    </p:spTree>
    <p:extLst>
      <p:ext uri="{BB962C8B-B14F-4D97-AF65-F5344CB8AC3E}">
        <p14:creationId xmlns:p14="http://schemas.microsoft.com/office/powerpoint/2010/main" val="36184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1" y="167640"/>
            <a:ext cx="7722727" cy="4693191"/>
          </a:xfrm>
        </p:spPr>
      </p:pic>
    </p:spTree>
    <p:extLst>
      <p:ext uri="{BB962C8B-B14F-4D97-AF65-F5344CB8AC3E}">
        <p14:creationId xmlns:p14="http://schemas.microsoft.com/office/powerpoint/2010/main" val="180735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52" y="730885"/>
            <a:ext cx="7149587" cy="4342018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Simple Driver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427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1243570"/>
            <a:ext cx="8990208" cy="288050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Simple Driver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447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" y="7620"/>
            <a:ext cx="8169492" cy="4808220"/>
          </a:xfrm>
        </p:spPr>
      </p:pic>
    </p:spTree>
    <p:extLst>
      <p:ext uri="{BB962C8B-B14F-4D97-AF65-F5344CB8AC3E}">
        <p14:creationId xmlns:p14="http://schemas.microsoft.com/office/powerpoint/2010/main" val="2274196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err="1" smtClean="0"/>
              <a:t>EdgeX</a:t>
            </a:r>
            <a:r>
              <a:rPr lang="en-US" altLang="zh-TW" sz="2800" dirty="0" smtClean="0"/>
              <a:t> document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zh-TW" sz="1800" dirty="0"/>
              <a:t>https://nexus.edgexfoundry.org/content/sites/docs/staging/master/docs/_build/html/index.html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err="1" smtClean="0"/>
              <a:t>EdgeX</a:t>
            </a:r>
            <a:r>
              <a:rPr lang="en-US" altLang="zh-TW" sz="2800" dirty="0" smtClean="0"/>
              <a:t> </a:t>
            </a:r>
            <a:r>
              <a:rPr lang="en-US" altLang="zh-TW" sz="2800" dirty="0" err="1"/>
              <a:t>github</a:t>
            </a:r>
            <a:endParaRPr lang="en-US" altLang="zh-TW" sz="2800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zh-TW" sz="1800" dirty="0"/>
              <a:t>https://github.com/edgexfoundry/support-rulesengine</a:t>
            </a:r>
            <a:endParaRPr lang="zh-TW" alt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TW" altLang="en-US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699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ãedgexãçåçæå°çµæ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9" t="3741" r="15598" b="19295"/>
          <a:stretch/>
        </p:blipFill>
        <p:spPr bwMode="auto">
          <a:xfrm>
            <a:off x="3084142" y="1169257"/>
            <a:ext cx="5359969" cy="340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9855BB6C-8DB6-48F9-AD80-4C1F013207FF}"/>
              </a:ext>
            </a:extLst>
          </p:cNvPr>
          <p:cNvSpPr/>
          <p:nvPr/>
        </p:nvSpPr>
        <p:spPr>
          <a:xfrm>
            <a:off x="491929" y="3988614"/>
            <a:ext cx="1486458" cy="6791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1" kern="0" dirty="0" smtClean="0">
                <a:solidFill>
                  <a:schemeClr val="bg1"/>
                </a:solidFill>
                <a:latin typeface="Arial"/>
                <a:ea typeface="新細明體"/>
              </a:rPr>
              <a:t>Southbound </a:t>
            </a:r>
            <a:endParaRPr kumimoji="0" lang="en-US" altLang="zh-TW" sz="1200" b="1" kern="0" noProof="0" dirty="0">
              <a:solidFill>
                <a:schemeClr val="bg1"/>
              </a:solidFill>
              <a:latin typeface="Arial"/>
              <a:ea typeface="新細明體"/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2093173" y="3928623"/>
            <a:ext cx="706318" cy="230723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向右箭號 52"/>
          <p:cNvSpPr/>
          <p:nvPr/>
        </p:nvSpPr>
        <p:spPr>
          <a:xfrm rot="10800000">
            <a:off x="2145345" y="4212803"/>
            <a:ext cx="815240" cy="230723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9855BB6C-8DB6-48F9-AD80-4C1F013207FF}"/>
              </a:ext>
            </a:extLst>
          </p:cNvPr>
          <p:cNvSpPr/>
          <p:nvPr/>
        </p:nvSpPr>
        <p:spPr>
          <a:xfrm>
            <a:off x="485355" y="1961882"/>
            <a:ext cx="1486458" cy="679100"/>
          </a:xfrm>
          <a:prstGeom prst="rect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1" kern="0" dirty="0" smtClean="0">
                <a:solidFill>
                  <a:schemeClr val="bg1"/>
                </a:solidFill>
                <a:latin typeface="Arial"/>
                <a:ea typeface="新細明體"/>
              </a:rPr>
              <a:t>Northbound </a:t>
            </a:r>
            <a:endParaRPr kumimoji="0" lang="en-US" altLang="zh-TW" sz="1200" b="1" kern="0" noProof="0" dirty="0">
              <a:solidFill>
                <a:schemeClr val="bg1"/>
              </a:solidFill>
              <a:latin typeface="Arial"/>
              <a:ea typeface="新細明體"/>
            </a:endParaRPr>
          </a:p>
        </p:txBody>
      </p:sp>
      <p:sp>
        <p:nvSpPr>
          <p:cNvPr id="17" name="向右箭號 16"/>
          <p:cNvSpPr/>
          <p:nvPr/>
        </p:nvSpPr>
        <p:spPr>
          <a:xfrm>
            <a:off x="2231113" y="2611640"/>
            <a:ext cx="706318" cy="230723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 rot="10800000">
            <a:off x="2129998" y="2301432"/>
            <a:ext cx="787187" cy="230723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object 9"/>
          <p:cNvSpPr/>
          <p:nvPr/>
        </p:nvSpPr>
        <p:spPr>
          <a:xfrm>
            <a:off x="576009" y="423351"/>
            <a:ext cx="1302709" cy="745906"/>
          </a:xfrm>
          <a:custGeom>
            <a:avLst/>
            <a:gdLst/>
            <a:ahLst/>
            <a:cxnLst/>
            <a:rect l="l" t="t" r="r" b="b"/>
            <a:pathLst>
              <a:path w="1894839" h="1065530">
                <a:moveTo>
                  <a:pt x="1523491" y="429005"/>
                </a:moveTo>
                <a:lnTo>
                  <a:pt x="1511046" y="429005"/>
                </a:lnTo>
                <a:lnTo>
                  <a:pt x="1498727" y="429387"/>
                </a:lnTo>
                <a:lnTo>
                  <a:pt x="1486408" y="430149"/>
                </a:lnTo>
                <a:lnTo>
                  <a:pt x="1474342" y="431291"/>
                </a:lnTo>
                <a:lnTo>
                  <a:pt x="1476883" y="413512"/>
                </a:lnTo>
                <a:lnTo>
                  <a:pt x="1478407" y="395350"/>
                </a:lnTo>
                <a:lnTo>
                  <a:pt x="1478914" y="376936"/>
                </a:lnTo>
                <a:lnTo>
                  <a:pt x="1478279" y="358266"/>
                </a:lnTo>
                <a:lnTo>
                  <a:pt x="1472564" y="313943"/>
                </a:lnTo>
                <a:lnTo>
                  <a:pt x="1461262" y="271144"/>
                </a:lnTo>
                <a:lnTo>
                  <a:pt x="1444371" y="230250"/>
                </a:lnTo>
                <a:lnTo>
                  <a:pt x="1422653" y="191642"/>
                </a:lnTo>
                <a:lnTo>
                  <a:pt x="1396364" y="155575"/>
                </a:lnTo>
                <a:lnTo>
                  <a:pt x="1365758" y="122427"/>
                </a:lnTo>
                <a:lnTo>
                  <a:pt x="1331467" y="92582"/>
                </a:lnTo>
                <a:lnTo>
                  <a:pt x="1293622" y="66166"/>
                </a:lnTo>
                <a:lnTo>
                  <a:pt x="1252854" y="43814"/>
                </a:lnTo>
                <a:lnTo>
                  <a:pt x="1209293" y="25653"/>
                </a:lnTo>
                <a:lnTo>
                  <a:pt x="1163574" y="12064"/>
                </a:lnTo>
                <a:lnTo>
                  <a:pt x="1115949" y="3428"/>
                </a:lnTo>
                <a:lnTo>
                  <a:pt x="1066800" y="0"/>
                </a:lnTo>
                <a:lnTo>
                  <a:pt x="1014349" y="2539"/>
                </a:lnTo>
                <a:lnTo>
                  <a:pt x="964311" y="11049"/>
                </a:lnTo>
                <a:lnTo>
                  <a:pt x="917321" y="25400"/>
                </a:lnTo>
                <a:lnTo>
                  <a:pt x="873760" y="44957"/>
                </a:lnTo>
                <a:lnTo>
                  <a:pt x="833882" y="69468"/>
                </a:lnTo>
                <a:lnTo>
                  <a:pt x="798195" y="98425"/>
                </a:lnTo>
                <a:lnTo>
                  <a:pt x="767334" y="131444"/>
                </a:lnTo>
                <a:lnTo>
                  <a:pt x="741426" y="168148"/>
                </a:lnTo>
                <a:lnTo>
                  <a:pt x="721105" y="208152"/>
                </a:lnTo>
                <a:lnTo>
                  <a:pt x="681482" y="188849"/>
                </a:lnTo>
                <a:lnTo>
                  <a:pt x="639317" y="174243"/>
                </a:lnTo>
                <a:lnTo>
                  <a:pt x="594867" y="164973"/>
                </a:lnTo>
                <a:lnTo>
                  <a:pt x="548766" y="161416"/>
                </a:lnTo>
                <a:lnTo>
                  <a:pt x="497839" y="164337"/>
                </a:lnTo>
                <a:lnTo>
                  <a:pt x="449961" y="174498"/>
                </a:lnTo>
                <a:lnTo>
                  <a:pt x="405764" y="191007"/>
                </a:lnTo>
                <a:lnTo>
                  <a:pt x="365887" y="213613"/>
                </a:lnTo>
                <a:lnTo>
                  <a:pt x="330835" y="241426"/>
                </a:lnTo>
                <a:lnTo>
                  <a:pt x="329691" y="242569"/>
                </a:lnTo>
                <a:lnTo>
                  <a:pt x="328549" y="243586"/>
                </a:lnTo>
                <a:lnTo>
                  <a:pt x="327405" y="244855"/>
                </a:lnTo>
                <a:lnTo>
                  <a:pt x="327151" y="244855"/>
                </a:lnTo>
                <a:lnTo>
                  <a:pt x="327151" y="245110"/>
                </a:lnTo>
                <a:lnTo>
                  <a:pt x="326771" y="245110"/>
                </a:lnTo>
                <a:lnTo>
                  <a:pt x="306959" y="266700"/>
                </a:lnTo>
                <a:lnTo>
                  <a:pt x="275209" y="315340"/>
                </a:lnTo>
                <a:lnTo>
                  <a:pt x="257555" y="361061"/>
                </a:lnTo>
                <a:lnTo>
                  <a:pt x="250062" y="400685"/>
                </a:lnTo>
                <a:lnTo>
                  <a:pt x="248792" y="421258"/>
                </a:lnTo>
                <a:lnTo>
                  <a:pt x="205359" y="433324"/>
                </a:lnTo>
                <a:lnTo>
                  <a:pt x="164973" y="450341"/>
                </a:lnTo>
                <a:lnTo>
                  <a:pt x="128142" y="472058"/>
                </a:lnTo>
                <a:lnTo>
                  <a:pt x="95250" y="497966"/>
                </a:lnTo>
                <a:lnTo>
                  <a:pt x="60198" y="534924"/>
                </a:lnTo>
                <a:lnTo>
                  <a:pt x="32512" y="576961"/>
                </a:lnTo>
                <a:lnTo>
                  <a:pt x="12700" y="623315"/>
                </a:lnTo>
                <a:lnTo>
                  <a:pt x="1650" y="673353"/>
                </a:lnTo>
                <a:lnTo>
                  <a:pt x="0" y="726439"/>
                </a:lnTo>
                <a:lnTo>
                  <a:pt x="5714" y="769619"/>
                </a:lnTo>
                <a:lnTo>
                  <a:pt x="17525" y="811149"/>
                </a:lnTo>
                <a:lnTo>
                  <a:pt x="34925" y="850645"/>
                </a:lnTo>
                <a:lnTo>
                  <a:pt x="57403" y="887602"/>
                </a:lnTo>
                <a:lnTo>
                  <a:pt x="84709" y="921765"/>
                </a:lnTo>
                <a:lnTo>
                  <a:pt x="116332" y="952753"/>
                </a:lnTo>
                <a:lnTo>
                  <a:pt x="151637" y="980058"/>
                </a:lnTo>
                <a:lnTo>
                  <a:pt x="190500" y="1003426"/>
                </a:lnTo>
                <a:lnTo>
                  <a:pt x="232155" y="1022350"/>
                </a:lnTo>
                <a:lnTo>
                  <a:pt x="276351" y="1036574"/>
                </a:lnTo>
                <a:lnTo>
                  <a:pt x="322707" y="1045717"/>
                </a:lnTo>
                <a:lnTo>
                  <a:pt x="370586" y="1049274"/>
                </a:lnTo>
                <a:lnTo>
                  <a:pt x="1561591" y="1065021"/>
                </a:lnTo>
                <a:lnTo>
                  <a:pt x="1611122" y="1062481"/>
                </a:lnTo>
                <a:lnTo>
                  <a:pt x="1658239" y="1053845"/>
                </a:lnTo>
                <a:lnTo>
                  <a:pt x="1702435" y="1039621"/>
                </a:lnTo>
                <a:lnTo>
                  <a:pt x="1743075" y="1020190"/>
                </a:lnTo>
                <a:lnTo>
                  <a:pt x="1780032" y="995933"/>
                </a:lnTo>
                <a:lnTo>
                  <a:pt x="1812671" y="967358"/>
                </a:lnTo>
                <a:lnTo>
                  <a:pt x="1842897" y="931417"/>
                </a:lnTo>
                <a:lnTo>
                  <a:pt x="1866773" y="891413"/>
                </a:lnTo>
                <a:lnTo>
                  <a:pt x="1883790" y="847725"/>
                </a:lnTo>
                <a:lnTo>
                  <a:pt x="1893062" y="800862"/>
                </a:lnTo>
                <a:lnTo>
                  <a:pt x="1894332" y="751458"/>
                </a:lnTo>
                <a:lnTo>
                  <a:pt x="1888489" y="708278"/>
                </a:lnTo>
                <a:lnTo>
                  <a:pt x="1876805" y="666750"/>
                </a:lnTo>
                <a:lnTo>
                  <a:pt x="1859407" y="627379"/>
                </a:lnTo>
                <a:lnTo>
                  <a:pt x="1836801" y="590423"/>
                </a:lnTo>
                <a:lnTo>
                  <a:pt x="1809496" y="556260"/>
                </a:lnTo>
                <a:lnTo>
                  <a:pt x="1777873" y="525399"/>
                </a:lnTo>
                <a:lnTo>
                  <a:pt x="1742566" y="498093"/>
                </a:lnTo>
                <a:lnTo>
                  <a:pt x="1703704" y="474725"/>
                </a:lnTo>
                <a:lnTo>
                  <a:pt x="1661922" y="455802"/>
                </a:lnTo>
                <a:lnTo>
                  <a:pt x="1617726" y="441578"/>
                </a:lnTo>
                <a:lnTo>
                  <a:pt x="1571371" y="432562"/>
                </a:lnTo>
                <a:lnTo>
                  <a:pt x="1523491" y="429005"/>
                </a:lnTo>
                <a:close/>
              </a:path>
            </a:pathLst>
          </a:custGeom>
          <a:noFill/>
          <a:ln w="50800">
            <a:solidFill>
              <a:srgbClr val="0070C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sz="1350">
              <a:solidFill>
                <a:srgbClr val="FFFFFF"/>
              </a:solidFill>
              <a:latin typeface="Tahoma"/>
              <a:ea typeface="微軟正黑體"/>
            </a:endParaRPr>
          </a:p>
        </p:txBody>
      </p:sp>
      <p:sp>
        <p:nvSpPr>
          <p:cNvPr id="20" name="文字方塊 42"/>
          <p:cNvSpPr txBox="1">
            <a:spLocks noChangeArrowheads="1"/>
          </p:cNvSpPr>
          <p:nvPr/>
        </p:nvSpPr>
        <p:spPr bwMode="auto">
          <a:xfrm>
            <a:off x="485355" y="756419"/>
            <a:ext cx="151495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99"/>
              </a:buClr>
              <a:buSzPct val="80000"/>
              <a:buFont typeface="Wingdings" pitchFamily="2" charset="2"/>
              <a:buChar char="§"/>
              <a:defRPr sz="2400" b="1">
                <a:solidFill>
                  <a:schemeClr val="bg2"/>
                </a:solidFill>
                <a:latin typeface="Trebuchet MS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99"/>
              </a:buClr>
              <a:buSzPct val="70000"/>
              <a:buFont typeface="Times New Roman" pitchFamily="18" charset="0"/>
              <a:buChar char="–"/>
              <a:defRPr sz="2000" b="1">
                <a:solidFill>
                  <a:schemeClr val="bg2"/>
                </a:solidFill>
                <a:latin typeface="Trebuchet MS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§"/>
              <a:defRPr sz="2400" b="1">
                <a:solidFill>
                  <a:schemeClr val="bg2"/>
                </a:solidFill>
                <a:latin typeface="Trebuchet MS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99"/>
              </a:buClr>
              <a:buSzPct val="70000"/>
              <a:buFont typeface="Times New Roman" pitchFamily="18" charset="0"/>
              <a:buChar char="–"/>
              <a:defRPr sz="1200" b="1">
                <a:solidFill>
                  <a:schemeClr val="bg2"/>
                </a:solidFill>
                <a:latin typeface="Trebuchet MS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»"/>
              <a:defRPr sz="1200" b="1">
                <a:solidFill>
                  <a:schemeClr val="bg2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itchFamily="2" charset="2"/>
              <a:buChar char="»"/>
              <a:defRPr sz="1200" b="1">
                <a:solidFill>
                  <a:schemeClr val="bg2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itchFamily="2" charset="2"/>
              <a:buChar char="»"/>
              <a:defRPr sz="1200" b="1">
                <a:solidFill>
                  <a:schemeClr val="bg2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itchFamily="2" charset="2"/>
              <a:buChar char="»"/>
              <a:defRPr sz="1200" b="1">
                <a:solidFill>
                  <a:schemeClr val="bg2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itchFamily="2" charset="2"/>
              <a:buChar char="»"/>
              <a:defRPr sz="1200" b="1">
                <a:solidFill>
                  <a:schemeClr val="bg2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TW" sz="1050" b="0" dirty="0">
                <a:solidFill>
                  <a:srgbClr val="003399"/>
                </a:solidFill>
                <a:latin typeface="Franklin Gothic Demi Cond" pitchFamily="34" charset="0"/>
                <a:ea typeface="新細明體" pitchFamily="18" charset="-120"/>
              </a:rPr>
              <a:t>WISE-PaaS</a:t>
            </a:r>
            <a:r>
              <a:rPr lang="en-US" altLang="zh-TW" sz="1050" dirty="0">
                <a:solidFill>
                  <a:srgbClr val="003399"/>
                </a:solidFill>
                <a:latin typeface="Arial" panose="020B0604020202020204" pitchFamily="34" charset="0"/>
                <a:ea typeface="新細明體" pitchFamily="18" charset="-120"/>
                <a:cs typeface="Arial" panose="020B0604020202020204" pitchFamily="34" charset="0"/>
              </a:rPr>
              <a:t>/</a:t>
            </a:r>
            <a:r>
              <a:rPr lang="en-US" altLang="zh-TW" sz="1050" b="0" dirty="0">
                <a:solidFill>
                  <a:srgbClr val="31B6FD">
                    <a:lumMod val="75000"/>
                  </a:srgbClr>
                </a:solidFill>
                <a:latin typeface="Franklin Gothic Demi Cond" pitchFamily="34" charset="0"/>
                <a:ea typeface="新細明體" pitchFamily="18" charset="-120"/>
              </a:rPr>
              <a:t>EdgeSense</a:t>
            </a:r>
            <a:endParaRPr lang="zh-TW" altLang="en-US" sz="1050" b="0" dirty="0">
              <a:solidFill>
                <a:srgbClr val="31B6FD">
                  <a:lumMod val="75000"/>
                </a:srgbClr>
              </a:solidFill>
              <a:latin typeface="Franklin Gothic Demi Cond" pitchFamily="34" charset="0"/>
              <a:ea typeface="新細明體" pitchFamily="18" charset="-120"/>
            </a:endParaRPr>
          </a:p>
        </p:txBody>
      </p: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xmlns="" id="{B6CAEF5E-50D3-452D-A01F-44B36BB01043}"/>
              </a:ext>
            </a:extLst>
          </p:cNvPr>
          <p:cNvCxnSpPr>
            <a:cxnSpLocks/>
            <a:stCxn id="16" idx="0"/>
          </p:cNvCxnSpPr>
          <p:nvPr/>
        </p:nvCxnSpPr>
        <p:spPr>
          <a:xfrm flipH="1" flipV="1">
            <a:off x="1219200" y="1169257"/>
            <a:ext cx="9384" cy="79262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3486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82602" y="116633"/>
            <a:ext cx="8277225" cy="459812"/>
          </a:xfrm>
        </p:spPr>
        <p:txBody>
          <a:bodyPr/>
          <a:lstStyle/>
          <a:p>
            <a:r>
              <a:rPr lang="en-US" altLang="zh-TW" sz="3600" dirty="0" err="1" smtClean="0">
                <a:solidFill>
                  <a:srgbClr val="0070C0"/>
                </a:solidFill>
              </a:rPr>
              <a:t>EdgeX</a:t>
            </a:r>
            <a:r>
              <a:rPr lang="en-US" altLang="zh-TW" sz="3600" dirty="0" smtClean="0">
                <a:solidFill>
                  <a:srgbClr val="0070C0"/>
                </a:solidFill>
              </a:rPr>
              <a:t> / </a:t>
            </a:r>
            <a:r>
              <a:rPr lang="en-US" altLang="zh-TW" sz="3600" dirty="0" err="1" smtClean="0">
                <a:solidFill>
                  <a:srgbClr val="0070C0"/>
                </a:solidFill>
              </a:rPr>
              <a:t>EdgeSense</a:t>
            </a:r>
            <a:r>
              <a:rPr lang="en-US" altLang="zh-TW" sz="3600" dirty="0" smtClean="0">
                <a:solidFill>
                  <a:srgbClr val="0070C0"/>
                </a:solidFill>
              </a:rPr>
              <a:t> Roadmap</a:t>
            </a:r>
            <a:endParaRPr lang="zh-TW" altLang="en-US" sz="3600" dirty="0">
              <a:solidFill>
                <a:srgbClr val="0070C0"/>
              </a:solidFill>
            </a:endParaRPr>
          </a:p>
        </p:txBody>
      </p:sp>
      <p:cxnSp>
        <p:nvCxnSpPr>
          <p:cNvPr id="10" name="直線單箭頭接點 11"/>
          <p:cNvCxnSpPr>
            <a:cxnSpLocks noChangeShapeType="1"/>
          </p:cNvCxnSpPr>
          <p:nvPr/>
        </p:nvCxnSpPr>
        <p:spPr bwMode="auto">
          <a:xfrm flipH="1" flipV="1">
            <a:off x="765175" y="1140748"/>
            <a:ext cx="27563" cy="3278852"/>
          </a:xfrm>
          <a:prstGeom prst="straightConnector1">
            <a:avLst/>
          </a:prstGeom>
          <a:noFill/>
          <a:ln w="38100" algn="ctr">
            <a:solidFill>
              <a:schemeClr val="tx1">
                <a:lumMod val="50000"/>
              </a:schemeClr>
            </a:solidFill>
            <a:round/>
            <a:headEnd type="none" w="med" len="med"/>
            <a:tailEnd type="arrow" w="med" len="med"/>
          </a:ln>
        </p:spPr>
      </p:cxnSp>
      <p:sp>
        <p:nvSpPr>
          <p:cNvPr id="13" name="文字方塊 12"/>
          <p:cNvSpPr txBox="1"/>
          <p:nvPr/>
        </p:nvSpPr>
        <p:spPr>
          <a:xfrm>
            <a:off x="927223" y="4314031"/>
            <a:ext cx="1973263" cy="25479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TW"/>
            </a:defPPr>
            <a:lvl1pPr algn="ctr" defTabSz="915988" eaLnBrk="0" hangingPunct="0">
              <a:defRPr sz="1600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TW" dirty="0" smtClean="0"/>
              <a:t>2019 / Jan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3190488" y="4314031"/>
            <a:ext cx="2019300" cy="25479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TW"/>
            </a:defPPr>
            <a:lvl1pPr algn="ctr" defTabSz="915988" eaLnBrk="0" hangingPunct="0">
              <a:defRPr sz="1600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 altLang="zh-TW" dirty="0" smtClean="0"/>
              <a:t>2019 / Mar </a:t>
            </a:r>
            <a:endParaRPr lang="zh-TW" altLang="en-US" dirty="0"/>
          </a:p>
        </p:txBody>
      </p:sp>
      <p:cxnSp>
        <p:nvCxnSpPr>
          <p:cNvPr id="15" name="直線單箭頭接點 11"/>
          <p:cNvCxnSpPr>
            <a:cxnSpLocks noChangeShapeType="1"/>
          </p:cNvCxnSpPr>
          <p:nvPr/>
        </p:nvCxnSpPr>
        <p:spPr bwMode="auto">
          <a:xfrm>
            <a:off x="683568" y="4180371"/>
            <a:ext cx="8304212" cy="0"/>
          </a:xfrm>
          <a:prstGeom prst="straightConnector1">
            <a:avLst/>
          </a:prstGeom>
          <a:noFill/>
          <a:ln w="38100" algn="ctr">
            <a:solidFill>
              <a:schemeClr val="tx1">
                <a:lumMod val="50000"/>
              </a:schemeClr>
            </a:solidFill>
            <a:round/>
            <a:headEnd type="none" w="med" len="med"/>
            <a:tailEnd type="arrow" w="med" len="med"/>
          </a:ln>
        </p:spPr>
      </p:cxnSp>
      <p:sp>
        <p:nvSpPr>
          <p:cNvPr id="16" name="文字方塊 15"/>
          <p:cNvSpPr txBox="1"/>
          <p:nvPr/>
        </p:nvSpPr>
        <p:spPr>
          <a:xfrm>
            <a:off x="5447695" y="4314031"/>
            <a:ext cx="1976437" cy="25479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TW"/>
            </a:defPPr>
            <a:lvl1pPr algn="ctr" defTabSz="915988" eaLnBrk="0" hangingPunct="0">
              <a:defRPr sz="1600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 altLang="zh-TW" dirty="0" smtClean="0"/>
              <a:t>2019/ May</a:t>
            </a:r>
            <a:endParaRPr lang="zh-TW" altLang="en-US" dirty="0"/>
          </a:p>
        </p:txBody>
      </p:sp>
      <p:grpSp>
        <p:nvGrpSpPr>
          <p:cNvPr id="18" name="群組 17"/>
          <p:cNvGrpSpPr/>
          <p:nvPr/>
        </p:nvGrpSpPr>
        <p:grpSpPr>
          <a:xfrm>
            <a:off x="949831" y="2763077"/>
            <a:ext cx="1913409" cy="1016443"/>
            <a:chOff x="813842" y="4581128"/>
            <a:chExt cx="1913409" cy="730637"/>
          </a:xfrm>
        </p:grpSpPr>
        <p:sp>
          <p:nvSpPr>
            <p:cNvPr id="19" name="矩形 18"/>
            <p:cNvSpPr/>
            <p:nvPr/>
          </p:nvSpPr>
          <p:spPr bwMode="auto">
            <a:xfrm>
              <a:off x="841301" y="4581128"/>
              <a:ext cx="1885950" cy="730637"/>
            </a:xfrm>
            <a:prstGeom prst="rect">
              <a:avLst/>
            </a:prstGeom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36000" rIns="36000"/>
            <a:lstStyle/>
            <a:p>
              <a:pPr>
                <a:defRPr/>
              </a:pPr>
              <a:endParaRPr lang="zh-TW" altLang="en-US" sz="2000" kern="0" dirty="0">
                <a:solidFill>
                  <a:sysClr val="windowText" lastClr="000000"/>
                </a:solidFill>
                <a:latin typeface="Arial Narrow" pitchFamily="34" charset="0"/>
                <a:cs typeface="Tahoma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841301" y="4585891"/>
              <a:ext cx="1885950" cy="272653"/>
            </a:xfrm>
            <a:prstGeom prst="rect">
              <a:avLst/>
            </a:prstGeom>
            <a:solidFill>
              <a:srgbClr val="00B0F0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36000" rIns="36000"/>
            <a:lstStyle/>
            <a:p>
              <a:pPr algn="ctr">
                <a:defRPr/>
              </a:pPr>
              <a:r>
                <a:rPr lang="en-US" altLang="zh-TW" sz="1600" b="1" dirty="0" smtClean="0">
                  <a:solidFill>
                    <a:srgbClr val="FFFFFF"/>
                  </a:solidFill>
                  <a:latin typeface="Arial Narrow" pitchFamily="34" charset="0"/>
                </a:rPr>
                <a:t>Sprint - I</a:t>
              </a:r>
              <a:endParaRPr lang="en-US" altLang="zh-TW" sz="1600" b="1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813842" y="4858544"/>
              <a:ext cx="1885950" cy="369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88900" indent="-88900" eaLnBrk="0" hangingPunct="0">
                <a:defRPr kumimoji="1">
                  <a:solidFill>
                    <a:schemeClr val="tx1"/>
                  </a:solidFill>
                  <a:latin typeface="Garamond" pitchFamily="18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aramond" pitchFamily="18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aramond" pitchFamily="18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aramond" pitchFamily="18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aramond" pitchFamily="18" charset="0"/>
                  <a:ea typeface="新細明體" charset="-12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aramond" pitchFamily="18" charset="0"/>
                  <a:ea typeface="新細明體" charset="-12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aramond" pitchFamily="18" charset="0"/>
                  <a:ea typeface="新細明體" charset="-12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aramond" pitchFamily="18" charset="0"/>
                  <a:ea typeface="新細明體" charset="-12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aramond" pitchFamily="18" charset="0"/>
                  <a:ea typeface="新細明體" charset="-12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altLang="zh-TW" sz="1050" dirty="0" err="1" smtClean="0">
                  <a:solidFill>
                    <a:srgbClr val="000000"/>
                  </a:solidFill>
                  <a:latin typeface="Arial Narrow" pitchFamily="34" charset="0"/>
                </a:rPr>
                <a:t>EdgeX</a:t>
              </a:r>
              <a:r>
                <a:rPr lang="en-US" altLang="zh-TW" sz="1050" dirty="0" smtClean="0">
                  <a:solidFill>
                    <a:srgbClr val="000000"/>
                  </a:solidFill>
                  <a:latin typeface="Arial Narrow" pitchFamily="34" charset="0"/>
                </a:rPr>
                <a:t> / Docker</a:t>
              </a:r>
            </a:p>
            <a:p>
              <a:pPr eaLnBrk="1" hangingPunct="1">
                <a:buFontTx/>
                <a:buChar char="•"/>
              </a:pPr>
              <a:r>
                <a:rPr lang="en-US" altLang="zh-TW" sz="1050" dirty="0" err="1" smtClean="0">
                  <a:solidFill>
                    <a:srgbClr val="000000"/>
                  </a:solidFill>
                  <a:latin typeface="Arial Narrow" pitchFamily="34" charset="0"/>
                </a:rPr>
                <a:t>EdgeX</a:t>
              </a:r>
              <a:r>
                <a:rPr lang="en-US" altLang="zh-TW" sz="1050" dirty="0" smtClean="0">
                  <a:solidFill>
                    <a:srgbClr val="000000"/>
                  </a:solidFill>
                  <a:latin typeface="Arial Narrow" pitchFamily="34" charset="0"/>
                </a:rPr>
                <a:t> / Windows 10</a:t>
              </a:r>
            </a:p>
            <a:p>
              <a:pPr eaLnBrk="1" hangingPunct="1">
                <a:buFontTx/>
                <a:buChar char="•"/>
              </a:pPr>
              <a:r>
                <a:rPr lang="en-US" altLang="zh-TW" sz="1050" dirty="0" err="1" smtClean="0">
                  <a:solidFill>
                    <a:srgbClr val="000000"/>
                  </a:solidFill>
                  <a:latin typeface="Arial Narrow" pitchFamily="34" charset="0"/>
                </a:rPr>
                <a:t>EdgeX</a:t>
              </a:r>
              <a:r>
                <a:rPr lang="en-US" altLang="zh-TW" sz="1050" dirty="0" smtClean="0">
                  <a:solidFill>
                    <a:srgbClr val="000000"/>
                  </a:solidFill>
                  <a:latin typeface="Arial Narrow" pitchFamily="34" charset="0"/>
                </a:rPr>
                <a:t> / Ubuntu 16.04 </a:t>
              </a:r>
            </a:p>
          </p:txBody>
        </p:sp>
      </p:grpSp>
      <p:grpSp>
        <p:nvGrpSpPr>
          <p:cNvPr id="26" name="群組 119"/>
          <p:cNvGrpSpPr>
            <a:grpSpLocks/>
          </p:cNvGrpSpPr>
          <p:nvPr/>
        </p:nvGrpSpPr>
        <p:grpSpPr bwMode="auto">
          <a:xfrm>
            <a:off x="5455558" y="1945164"/>
            <a:ext cx="1916250" cy="1215777"/>
            <a:chOff x="8340200" y="1561761"/>
            <a:chExt cx="1972466" cy="1279413"/>
          </a:xfrm>
        </p:grpSpPr>
        <p:sp>
          <p:nvSpPr>
            <p:cNvPr id="27" name="矩形 26"/>
            <p:cNvSpPr/>
            <p:nvPr/>
          </p:nvSpPr>
          <p:spPr bwMode="auto">
            <a:xfrm>
              <a:off x="8340200" y="1561761"/>
              <a:ext cx="1962553" cy="984145"/>
            </a:xfrm>
            <a:prstGeom prst="rect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36000" rIns="36000"/>
            <a:lstStyle/>
            <a:p>
              <a:pPr>
                <a:defRPr/>
              </a:pPr>
              <a:endParaRPr lang="zh-TW" altLang="en-US" sz="2000" kern="0" dirty="0">
                <a:solidFill>
                  <a:sysClr val="windowText" lastClr="000000"/>
                </a:solidFill>
                <a:latin typeface="Arial Narrow" pitchFamily="34" charset="0"/>
                <a:cs typeface="Tahoma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 bwMode="auto">
            <a:xfrm>
              <a:off x="8340201" y="1568114"/>
              <a:ext cx="1962554" cy="360507"/>
            </a:xfrm>
            <a:prstGeom prst="rect">
              <a:avLst/>
            </a:prstGeom>
            <a:solidFill>
              <a:srgbClr val="00B050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36000" rIns="36000"/>
            <a:lstStyle/>
            <a:p>
              <a:pPr algn="ctr">
                <a:defRPr/>
              </a:pPr>
              <a:r>
                <a:rPr lang="en-US" altLang="zh-TW" sz="1600" b="1" dirty="0" smtClean="0">
                  <a:solidFill>
                    <a:srgbClr val="FFFFFF"/>
                  </a:solidFill>
                  <a:latin typeface="Arial Narrow" pitchFamily="34" charset="0"/>
                </a:rPr>
                <a:t>Sprint - III</a:t>
              </a:r>
              <a:endParaRPr lang="en-US" altLang="zh-TW" sz="1600" b="1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>
              <a:off x="8350447" y="1901905"/>
              <a:ext cx="1962219" cy="939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88900" indent="-88900" eaLnBrk="0" hangingPunct="0">
                <a:defRPr kumimoji="1">
                  <a:solidFill>
                    <a:schemeClr val="tx1"/>
                  </a:solidFill>
                  <a:latin typeface="Garamond" pitchFamily="18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aramond" pitchFamily="18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aramond" pitchFamily="18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aramond" pitchFamily="18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aramond" pitchFamily="18" charset="0"/>
                  <a:ea typeface="新細明體" charset="-12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aramond" pitchFamily="18" charset="0"/>
                  <a:ea typeface="新細明體" charset="-12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aramond" pitchFamily="18" charset="0"/>
                  <a:ea typeface="新細明體" charset="-12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aramond" pitchFamily="18" charset="0"/>
                  <a:ea typeface="新細明體" charset="-12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aramond" pitchFamily="18" charset="0"/>
                  <a:ea typeface="新細明體" charset="-12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altLang="zh-TW" sz="1050" dirty="0" err="1" smtClean="0">
                  <a:latin typeface="Arial Narrow" pitchFamily="34" charset="0"/>
                </a:rPr>
                <a:t>EdgeX</a:t>
              </a:r>
              <a:r>
                <a:rPr lang="en-US" altLang="zh-TW" sz="1050" dirty="0" smtClean="0">
                  <a:latin typeface="Arial Narrow" pitchFamily="34" charset="0"/>
                </a:rPr>
                <a:t> / </a:t>
              </a:r>
              <a:r>
                <a:rPr lang="en-US" altLang="zh-TW" sz="1050" dirty="0" err="1" smtClean="0">
                  <a:latin typeface="Arial Narrow" pitchFamily="34" charset="0"/>
                </a:rPr>
                <a:t>EdgeSense</a:t>
              </a:r>
              <a:r>
                <a:rPr lang="en-US" altLang="zh-TW" sz="1050" dirty="0" smtClean="0">
                  <a:latin typeface="Arial Narrow" pitchFamily="34" charset="0"/>
                </a:rPr>
                <a:t>-Southbound</a:t>
              </a:r>
            </a:p>
            <a:p>
              <a:pPr marL="0" indent="0" eaLnBrk="1" hangingPunct="1"/>
              <a:r>
                <a:rPr lang="en-US" altLang="zh-TW" sz="1050" dirty="0">
                  <a:latin typeface="Arial Narrow" pitchFamily="34" charset="0"/>
                </a:rPr>
                <a:t> </a:t>
              </a:r>
              <a:r>
                <a:rPr lang="en-US" altLang="zh-TW" sz="1050" dirty="0" smtClean="0">
                  <a:latin typeface="Arial Narrow" pitchFamily="34" charset="0"/>
                </a:rPr>
                <a:t> - Downlink</a:t>
              </a:r>
            </a:p>
            <a:p>
              <a:pPr marL="0" indent="0" eaLnBrk="1" hangingPunct="1"/>
              <a:r>
                <a:rPr lang="en-US" altLang="zh-TW" sz="1050" dirty="0">
                  <a:latin typeface="Arial Narrow" pitchFamily="34" charset="0"/>
                </a:rPr>
                <a:t> </a:t>
              </a:r>
              <a:r>
                <a:rPr lang="en-US" altLang="zh-TW" sz="1050" dirty="0" smtClean="0">
                  <a:latin typeface="Arial Narrow" pitchFamily="34" charset="0"/>
                </a:rPr>
                <a:t> - OTA</a:t>
              </a:r>
            </a:p>
            <a:p>
              <a:pPr eaLnBrk="1" hangingPunct="1">
                <a:buFontTx/>
                <a:buChar char="•"/>
              </a:pPr>
              <a:endParaRPr lang="en-US" altLang="zh-TW" sz="1050" dirty="0" smtClean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l" eaLnBrk="1" hangingPunct="1">
                <a:buFontTx/>
                <a:buChar char="•"/>
              </a:pPr>
              <a:endParaRPr lang="en-US" altLang="zh-TW" sz="10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3195061" y="2473657"/>
            <a:ext cx="1952017" cy="966798"/>
            <a:chOff x="2974081" y="4621882"/>
            <a:chExt cx="1952017" cy="618403"/>
          </a:xfrm>
        </p:grpSpPr>
        <p:sp>
          <p:nvSpPr>
            <p:cNvPr id="31" name="矩形 30"/>
            <p:cNvSpPr/>
            <p:nvPr/>
          </p:nvSpPr>
          <p:spPr bwMode="auto">
            <a:xfrm>
              <a:off x="2987824" y="4621882"/>
              <a:ext cx="1885950" cy="618403"/>
            </a:xfrm>
            <a:prstGeom prst="rect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36000" rIns="36000"/>
            <a:lstStyle/>
            <a:p>
              <a:pPr>
                <a:defRPr/>
              </a:pPr>
              <a:endParaRPr lang="zh-TW" altLang="en-US" sz="2000" kern="0" dirty="0">
                <a:solidFill>
                  <a:sysClr val="windowText" lastClr="000000"/>
                </a:solidFill>
                <a:latin typeface="Arial Narrow" pitchFamily="34" charset="0"/>
                <a:cs typeface="Tahoma" pitchFamily="34" charset="0"/>
              </a:endParaRPr>
            </a:p>
          </p:txBody>
        </p:sp>
        <p:sp>
          <p:nvSpPr>
            <p:cNvPr id="32" name="矩形 31"/>
            <p:cNvSpPr/>
            <p:nvPr/>
          </p:nvSpPr>
          <p:spPr bwMode="auto">
            <a:xfrm>
              <a:off x="2987824" y="4626645"/>
              <a:ext cx="1885950" cy="270272"/>
            </a:xfrm>
            <a:prstGeom prst="rect">
              <a:avLst/>
            </a:prstGeom>
            <a:solidFill>
              <a:srgbClr val="00B050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36000" rIns="36000"/>
            <a:lstStyle/>
            <a:p>
              <a:pPr algn="ctr">
                <a:defRPr/>
              </a:pPr>
              <a:r>
                <a:rPr lang="en-US" altLang="zh-TW" sz="1600" b="1" dirty="0" smtClean="0">
                  <a:solidFill>
                    <a:srgbClr val="FFFFFF"/>
                  </a:solidFill>
                  <a:latin typeface="Arial Narrow" pitchFamily="34" charset="0"/>
                </a:rPr>
                <a:t>Sprint - II</a:t>
              </a:r>
              <a:endParaRPr lang="en-US" altLang="zh-TW" sz="1600" b="1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33" name="Text Box 21"/>
            <p:cNvSpPr txBox="1">
              <a:spLocks noChangeArrowheads="1"/>
            </p:cNvSpPr>
            <p:nvPr/>
          </p:nvSpPr>
          <p:spPr bwMode="auto">
            <a:xfrm>
              <a:off x="2974081" y="4871161"/>
              <a:ext cx="1952017" cy="36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88900" indent="-88900" eaLnBrk="0" hangingPunct="0">
                <a:defRPr kumimoji="1">
                  <a:solidFill>
                    <a:schemeClr val="tx1"/>
                  </a:solidFill>
                  <a:latin typeface="Garamond" pitchFamily="18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aramond" pitchFamily="18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aramond" pitchFamily="18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aramond" pitchFamily="18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aramond" pitchFamily="18" charset="0"/>
                  <a:ea typeface="新細明體" charset="-12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aramond" pitchFamily="18" charset="0"/>
                  <a:ea typeface="新細明體" charset="-12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aramond" pitchFamily="18" charset="0"/>
                  <a:ea typeface="新細明體" charset="-12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aramond" pitchFamily="18" charset="0"/>
                  <a:ea typeface="新細明體" charset="-12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aramond" pitchFamily="18" charset="0"/>
                  <a:ea typeface="新細明體" charset="-120"/>
                </a:defRPr>
              </a:lvl9pPr>
            </a:lstStyle>
            <a:p>
              <a:pPr algn="l" eaLnBrk="1" hangingPunct="1">
                <a:buFontTx/>
                <a:buChar char="•"/>
              </a:pPr>
              <a:r>
                <a:rPr lang="en-US" altLang="zh-TW" sz="1050" dirty="0" err="1" smtClean="0">
                  <a:solidFill>
                    <a:srgbClr val="000000"/>
                  </a:solidFill>
                  <a:latin typeface="Arial Narrow" pitchFamily="34" charset="0"/>
                </a:rPr>
                <a:t>EdgeX</a:t>
              </a:r>
              <a:r>
                <a:rPr lang="en-US" altLang="zh-TW" sz="1050" dirty="0" smtClean="0">
                  <a:solidFill>
                    <a:srgbClr val="000000"/>
                  </a:solidFill>
                  <a:latin typeface="Arial Narrow" pitchFamily="34" charset="0"/>
                </a:rPr>
                <a:t> / WISE-PaaS/</a:t>
              </a:r>
              <a:r>
                <a:rPr lang="en-US" altLang="zh-TW" sz="1050" dirty="0" err="1" smtClean="0">
                  <a:solidFill>
                    <a:srgbClr val="000000"/>
                  </a:solidFill>
                  <a:latin typeface="Arial Narrow" pitchFamily="34" charset="0"/>
                </a:rPr>
                <a:t>EdgeSense</a:t>
              </a:r>
              <a:endParaRPr lang="en-US" altLang="zh-TW" sz="1050" dirty="0" smtClean="0">
                <a:solidFill>
                  <a:srgbClr val="000000"/>
                </a:solidFill>
                <a:latin typeface="Arial Narrow" pitchFamily="34" charset="0"/>
              </a:endParaRPr>
            </a:p>
            <a:p>
              <a:pPr marL="0" indent="0" eaLnBrk="1" hangingPunct="1"/>
              <a:r>
                <a:rPr lang="en-US" altLang="zh-TW" sz="1050" dirty="0" smtClean="0">
                  <a:solidFill>
                    <a:srgbClr val="000000"/>
                  </a:solidFill>
                  <a:latin typeface="Arial Narrow" pitchFamily="34" charset="0"/>
                </a:rPr>
                <a:t>  - Uplink</a:t>
              </a:r>
            </a:p>
            <a:p>
              <a:pPr marL="0" indent="0" eaLnBrk="1" hangingPunct="1"/>
              <a:endParaRPr lang="en-US" altLang="zh-TW" sz="1050" dirty="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5134761" y="982753"/>
            <a:ext cx="3771022" cy="352294"/>
            <a:chOff x="5193466" y="1052736"/>
            <a:chExt cx="3771022" cy="717060"/>
          </a:xfrm>
        </p:grpSpPr>
        <p:grpSp>
          <p:nvGrpSpPr>
            <p:cNvPr id="39" name="群組 38"/>
            <p:cNvGrpSpPr/>
            <p:nvPr/>
          </p:nvGrpSpPr>
          <p:grpSpPr>
            <a:xfrm>
              <a:off x="5193466" y="1052736"/>
              <a:ext cx="3771022" cy="717060"/>
              <a:chOff x="5013895" y="1700808"/>
              <a:chExt cx="3771022" cy="717060"/>
            </a:xfrm>
          </p:grpSpPr>
          <p:sp>
            <p:nvSpPr>
              <p:cNvPr id="41" name="文字方塊 47"/>
              <p:cNvSpPr txBox="1">
                <a:spLocks noChangeArrowheads="1"/>
              </p:cNvSpPr>
              <p:nvPr/>
            </p:nvSpPr>
            <p:spPr bwMode="auto">
              <a:xfrm>
                <a:off x="6624677" y="1829531"/>
                <a:ext cx="900550" cy="5010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altLang="zh-TW" sz="1200" b="1" kern="0" dirty="0">
                    <a:solidFill>
                      <a:srgbClr val="000000"/>
                    </a:solidFill>
                    <a:latin typeface="Calibri" pitchFamily="34" charset="0"/>
                    <a:ea typeface="新細明體" pitchFamily="18" charset="-120"/>
                  </a:rPr>
                  <a:t>Developing</a:t>
                </a:r>
                <a:endParaRPr lang="zh-TW" altLang="en-US" sz="1200" b="1" kern="0" dirty="0">
                  <a:solidFill>
                    <a:srgbClr val="000000"/>
                  </a:solidFill>
                  <a:latin typeface="Calibri" pitchFamily="34" charset="0"/>
                  <a:ea typeface="新細明體" pitchFamily="18" charset="-120"/>
                </a:endParaRPr>
              </a:p>
            </p:txBody>
          </p:sp>
          <p:sp>
            <p:nvSpPr>
              <p:cNvPr id="42" name="圓角矩形 50"/>
              <p:cNvSpPr>
                <a:spLocks noChangeArrowheads="1"/>
              </p:cNvSpPr>
              <p:nvPr/>
            </p:nvSpPr>
            <p:spPr bwMode="auto">
              <a:xfrm>
                <a:off x="5309575" y="1916832"/>
                <a:ext cx="200123" cy="290736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25400" cap="flat" cmpd="sng" algn="ctr">
                <a:solidFill>
                  <a:srgbClr val="7030A0"/>
                </a:solidFill>
                <a:prstDash val="solid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1200" b="1" kern="0">
                  <a:solidFill>
                    <a:srgbClr val="FFFFFF"/>
                  </a:solidFill>
                  <a:latin typeface="Calibri" pitchFamily="34" charset="0"/>
                  <a:ea typeface="新細明體" pitchFamily="18" charset="-120"/>
                </a:endParaRPr>
              </a:p>
            </p:txBody>
          </p:sp>
          <p:sp>
            <p:nvSpPr>
              <p:cNvPr id="43" name="文字方塊 51"/>
              <p:cNvSpPr txBox="1">
                <a:spLocks noChangeArrowheads="1"/>
              </p:cNvSpPr>
              <p:nvPr/>
            </p:nvSpPr>
            <p:spPr bwMode="auto">
              <a:xfrm>
                <a:off x="5609758" y="1829529"/>
                <a:ext cx="800490" cy="501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altLang="zh-TW" sz="1200" b="1" kern="0" dirty="0">
                    <a:solidFill>
                      <a:srgbClr val="000000"/>
                    </a:solidFill>
                    <a:latin typeface="Calibri" pitchFamily="34" charset="0"/>
                    <a:ea typeface="新細明體" pitchFamily="18" charset="-120"/>
                  </a:rPr>
                  <a:t>Available</a:t>
                </a:r>
                <a:endParaRPr lang="zh-TW" altLang="en-US" sz="1200" b="1" kern="0" dirty="0">
                  <a:solidFill>
                    <a:srgbClr val="000000"/>
                  </a:solidFill>
                  <a:latin typeface="Calibri" pitchFamily="34" charset="0"/>
                  <a:ea typeface="新細明體" pitchFamily="18" charset="-120"/>
                </a:endParaRPr>
              </a:p>
            </p:txBody>
          </p:sp>
          <p:sp>
            <p:nvSpPr>
              <p:cNvPr id="44" name="圓角矩形 43"/>
              <p:cNvSpPr/>
              <p:nvPr/>
            </p:nvSpPr>
            <p:spPr bwMode="auto">
              <a:xfrm>
                <a:off x="7560781" y="1916832"/>
                <a:ext cx="201878" cy="290736"/>
              </a:xfrm>
              <a:prstGeom prst="roundRect">
                <a:avLst/>
              </a:prstGeom>
              <a:solidFill>
                <a:srgbClr val="00B050"/>
              </a:solidFill>
              <a:ln w="25400" cap="flat" cmpd="sng" algn="ctr">
                <a:solidFill>
                  <a:srgbClr val="00B050"/>
                </a:solidFill>
                <a:prstDash val="solid"/>
                <a:headEnd type="none" w="med" len="med"/>
                <a:tailEnd type="triangle" w="lg" len="lg"/>
              </a:ln>
              <a:effectLst/>
            </p:spPr>
            <p:txBody>
              <a:bodyPr/>
              <a:lstStyle/>
              <a:p>
                <a:pPr>
                  <a:buFontTx/>
                  <a:buChar char="•"/>
                  <a:defRPr/>
                </a:pPr>
                <a:endParaRPr lang="zh-TW" altLang="en-US" sz="1200" b="1" kern="0" dirty="0">
                  <a:solidFill>
                    <a:srgbClr val="000000"/>
                  </a:solidFill>
                  <a:latin typeface="Calibri" pitchFamily="34" charset="0"/>
                  <a:ea typeface="新細明體" pitchFamily="18" charset="-120"/>
                </a:endParaRPr>
              </a:p>
            </p:txBody>
          </p:sp>
          <p:sp>
            <p:nvSpPr>
              <p:cNvPr id="45" name="文字方塊 47"/>
              <p:cNvSpPr txBox="1">
                <a:spLocks noChangeArrowheads="1"/>
              </p:cNvSpPr>
              <p:nvPr/>
            </p:nvSpPr>
            <p:spPr bwMode="auto">
              <a:xfrm>
                <a:off x="7884367" y="1829529"/>
                <a:ext cx="900550" cy="5010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altLang="zh-TW" sz="1200" b="1" kern="0" dirty="0">
                    <a:solidFill>
                      <a:srgbClr val="000000"/>
                    </a:solidFill>
                    <a:latin typeface="Calibri" pitchFamily="34" charset="0"/>
                    <a:ea typeface="新細明體" pitchFamily="18" charset="-120"/>
                  </a:rPr>
                  <a:t>Planning</a:t>
                </a:r>
              </a:p>
            </p:txBody>
          </p:sp>
          <p:sp>
            <p:nvSpPr>
              <p:cNvPr id="55" name="矩形 54"/>
              <p:cNvSpPr/>
              <p:nvPr/>
            </p:nvSpPr>
            <p:spPr bwMode="auto">
              <a:xfrm>
                <a:off x="5013895" y="1700808"/>
                <a:ext cx="3590553" cy="71706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  <a:ea typeface="新細明體" pitchFamily="18" charset="-120"/>
                </a:endParaRPr>
              </a:p>
            </p:txBody>
          </p:sp>
        </p:grpSp>
        <p:sp>
          <p:nvSpPr>
            <p:cNvPr id="40" name="圓角矩形 39"/>
            <p:cNvSpPr/>
            <p:nvPr/>
          </p:nvSpPr>
          <p:spPr bwMode="auto">
            <a:xfrm>
              <a:off x="6488880" y="1266056"/>
              <a:ext cx="201878" cy="290736"/>
            </a:xfrm>
            <a:prstGeom prst="roundRect">
              <a:avLst/>
            </a:prstGeom>
            <a:solidFill>
              <a:srgbClr val="00B0F0"/>
            </a:solidFill>
            <a:ln w="25400" cap="flat" cmpd="sng" algn="ctr">
              <a:solidFill>
                <a:srgbClr val="00B0F0"/>
              </a:solidFill>
              <a:prstDash val="solid"/>
              <a:headEnd type="none" w="med" len="med"/>
              <a:tailEnd type="triangle" w="lg" len="lg"/>
            </a:ln>
            <a:effectLst/>
          </p:spPr>
          <p:txBody>
            <a:bodyPr/>
            <a:lstStyle/>
            <a:p>
              <a:pPr>
                <a:buFontTx/>
                <a:buChar char="•"/>
                <a:defRPr/>
              </a:pPr>
              <a:endParaRPr lang="zh-TW" altLang="en-US" sz="1200" b="1" kern="0" dirty="0">
                <a:solidFill>
                  <a:srgbClr val="000000"/>
                </a:solidFill>
                <a:latin typeface="Calibri" pitchFamily="34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17478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字方塊 2"/>
          <p:cNvSpPr txBox="1">
            <a:spLocks noChangeArrowheads="1"/>
          </p:cNvSpPr>
          <p:nvPr/>
        </p:nvSpPr>
        <p:spPr bwMode="auto">
          <a:xfrm>
            <a:off x="358775" y="2205038"/>
            <a:ext cx="50927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1" i="1">
                <a:solidFill>
                  <a:srgbClr val="FAA4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Together,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1" i="1">
                <a:solidFill>
                  <a:srgbClr val="FAA4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We Go Far and Grow Big</a:t>
            </a:r>
            <a:endParaRPr lang="zh-TW" altLang="en-US" sz="2800" b="1" i="1">
              <a:solidFill>
                <a:srgbClr val="FAA4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0"/>
            <a:ext cx="7787640" cy="5078291"/>
          </a:xfrm>
        </p:spPr>
      </p:pic>
    </p:spTree>
    <p:extLst>
      <p:ext uri="{BB962C8B-B14F-4D97-AF65-F5344CB8AC3E}">
        <p14:creationId xmlns:p14="http://schemas.microsoft.com/office/powerpoint/2010/main" val="226001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" y="251460"/>
            <a:ext cx="9024878" cy="4274426"/>
          </a:xfrm>
        </p:spPr>
      </p:pic>
    </p:spTree>
    <p:extLst>
      <p:ext uri="{BB962C8B-B14F-4D97-AF65-F5344CB8AC3E}">
        <p14:creationId xmlns:p14="http://schemas.microsoft.com/office/powerpoint/2010/main" val="214767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4" y="175260"/>
            <a:ext cx="8964962" cy="4442460"/>
          </a:xfrm>
        </p:spPr>
      </p:pic>
    </p:spTree>
    <p:extLst>
      <p:ext uri="{BB962C8B-B14F-4D97-AF65-F5344CB8AC3E}">
        <p14:creationId xmlns:p14="http://schemas.microsoft.com/office/powerpoint/2010/main" val="263407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2" y="-1"/>
            <a:ext cx="7092818" cy="5125535"/>
          </a:xfrm>
        </p:spPr>
      </p:pic>
    </p:spTree>
    <p:extLst>
      <p:ext uri="{BB962C8B-B14F-4D97-AF65-F5344CB8AC3E}">
        <p14:creationId xmlns:p14="http://schemas.microsoft.com/office/powerpoint/2010/main" val="15496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12" y="1594"/>
            <a:ext cx="5933235" cy="5141906"/>
          </a:xfrm>
        </p:spPr>
      </p:pic>
    </p:spTree>
    <p:extLst>
      <p:ext uri="{BB962C8B-B14F-4D97-AF65-F5344CB8AC3E}">
        <p14:creationId xmlns:p14="http://schemas.microsoft.com/office/powerpoint/2010/main" val="158364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0" y="607"/>
            <a:ext cx="6570350" cy="5150513"/>
          </a:xfrm>
        </p:spPr>
      </p:pic>
    </p:spTree>
    <p:extLst>
      <p:ext uri="{BB962C8B-B14F-4D97-AF65-F5344CB8AC3E}">
        <p14:creationId xmlns:p14="http://schemas.microsoft.com/office/powerpoint/2010/main" val="37403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Architecture - </a:t>
            </a:r>
            <a:r>
              <a:rPr lang="en-US" altLang="zh-TW" dirty="0" err="1" smtClean="0"/>
              <a:t>Microservice</a:t>
            </a:r>
            <a:r>
              <a:rPr lang="en-US" altLang="zh-TW" dirty="0" smtClean="0"/>
              <a:t> (</a:t>
            </a:r>
            <a:r>
              <a:rPr lang="en-US" altLang="zh-TW" dirty="0" err="1" smtClean="0"/>
              <a:t>docker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" y="1144905"/>
            <a:ext cx="8675770" cy="263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517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12" y="761365"/>
            <a:ext cx="7155788" cy="4164508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Rest API</a:t>
            </a: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4983480" y="1135380"/>
            <a:ext cx="640080" cy="3703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6333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" y="7620"/>
            <a:ext cx="8169492" cy="4808220"/>
          </a:xfrm>
        </p:spPr>
      </p:pic>
      <p:sp>
        <p:nvSpPr>
          <p:cNvPr id="3" name="圓角矩形 2"/>
          <p:cNvSpPr/>
          <p:nvPr/>
        </p:nvSpPr>
        <p:spPr>
          <a:xfrm>
            <a:off x="1828800" y="3429000"/>
            <a:ext cx="5334000" cy="4648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8196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 smtClean="0"/>
              <a:t>串接 </a:t>
            </a:r>
            <a:r>
              <a:rPr lang="en-US" altLang="zh-TW" dirty="0" smtClean="0"/>
              <a:t>sensor </a:t>
            </a:r>
            <a:r>
              <a:rPr lang="zh-TW" altLang="en-US" dirty="0" smtClean="0"/>
              <a:t>與 </a:t>
            </a:r>
            <a:r>
              <a:rPr lang="en-US" altLang="zh-TW" dirty="0" smtClean="0"/>
              <a:t>core service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 smtClean="0"/>
              <a:t>轉譯 </a:t>
            </a:r>
            <a:r>
              <a:rPr lang="en-US" altLang="zh-TW" dirty="0" smtClean="0"/>
              <a:t>sensor </a:t>
            </a:r>
            <a:r>
              <a:rPr lang="zh-TW" altLang="en-US" dirty="0" smtClean="0"/>
              <a:t>資料格式與 </a:t>
            </a:r>
            <a:r>
              <a:rPr lang="en-US" altLang="zh-TW" dirty="0" smtClean="0"/>
              <a:t>core service </a:t>
            </a:r>
            <a:r>
              <a:rPr lang="zh-TW" altLang="en-US" dirty="0" smtClean="0"/>
              <a:t>資料格式</a:t>
            </a:r>
            <a:endParaRPr lang="en-US" altLang="zh-TW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 smtClean="0"/>
              <a:t>使用 </a:t>
            </a:r>
            <a:r>
              <a:rPr lang="en-US" altLang="zh-TW" dirty="0" smtClean="0"/>
              <a:t>Rest API </a:t>
            </a:r>
            <a:r>
              <a:rPr lang="zh-TW" altLang="en-US" dirty="0" smtClean="0"/>
              <a:t>與外界溝通</a:t>
            </a:r>
            <a:endParaRPr lang="en-US" altLang="zh-TW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 smtClean="0"/>
              <a:t>可銜接多個同類型的 </a:t>
            </a:r>
            <a:r>
              <a:rPr lang="en-US" altLang="zh-TW" dirty="0" smtClean="0"/>
              <a:t>sensor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Device Service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160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" y="7620"/>
            <a:ext cx="8169492" cy="4808220"/>
          </a:xfrm>
        </p:spPr>
      </p:pic>
      <p:sp>
        <p:nvSpPr>
          <p:cNvPr id="3" name="圓角矩形 2"/>
          <p:cNvSpPr/>
          <p:nvPr/>
        </p:nvSpPr>
        <p:spPr>
          <a:xfrm>
            <a:off x="4450080" y="2689860"/>
            <a:ext cx="1325880" cy="4343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3020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/>
              <a:t>記錄</a:t>
            </a:r>
            <a:r>
              <a:rPr lang="zh-TW" altLang="en-US" dirty="0" smtClean="0"/>
              <a:t> </a:t>
            </a:r>
            <a:r>
              <a:rPr lang="en-US" altLang="zh-TW" dirty="0" smtClean="0"/>
              <a:t>device service </a:t>
            </a:r>
            <a:r>
              <a:rPr lang="zh-TW" altLang="en-US" dirty="0" smtClean="0"/>
              <a:t>與 </a:t>
            </a:r>
            <a:r>
              <a:rPr lang="en-US" altLang="zh-TW" dirty="0" smtClean="0"/>
              <a:t>sensor </a:t>
            </a:r>
            <a:r>
              <a:rPr lang="zh-TW" altLang="en-US" dirty="0" smtClean="0"/>
              <a:t>的關係</a:t>
            </a:r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MetaData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7537438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沉穩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8071</TotalTime>
  <Words>310</Words>
  <Application>Microsoft Office PowerPoint</Application>
  <PresentationFormat>如螢幕大小 (16:9)</PresentationFormat>
  <Paragraphs>105</Paragraphs>
  <Slides>39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0" baseType="lpstr">
      <vt:lpstr>自訂設計</vt:lpstr>
      <vt:lpstr>PowerPoint 簡報</vt:lpstr>
      <vt:lpstr>Agenda</vt:lpstr>
      <vt:lpstr>PowerPoint 簡報</vt:lpstr>
      <vt:lpstr>Architecture - Microservice (docker)</vt:lpstr>
      <vt:lpstr>Rest API</vt:lpstr>
      <vt:lpstr>PowerPoint 簡報</vt:lpstr>
      <vt:lpstr>Device Service</vt:lpstr>
      <vt:lpstr>PowerPoint 簡報</vt:lpstr>
      <vt:lpstr>MetaData</vt:lpstr>
      <vt:lpstr>PowerPoint 簡報</vt:lpstr>
      <vt:lpstr>Core Data</vt:lpstr>
      <vt:lpstr>Core Data – Save Sensor Data</vt:lpstr>
      <vt:lpstr>Core Data – Get Sensor Data</vt:lpstr>
      <vt:lpstr>PowerPoint 簡報</vt:lpstr>
      <vt:lpstr>Command</vt:lpstr>
      <vt:lpstr>Core Data – Save Sensor Data</vt:lpstr>
      <vt:lpstr>PowerPoint 簡報</vt:lpstr>
      <vt:lpstr>Register &amp; Config</vt:lpstr>
      <vt:lpstr>Register &amp; Config</vt:lpstr>
      <vt:lpstr>Device Service</vt:lpstr>
      <vt:lpstr>PowerPoint 簡報</vt:lpstr>
      <vt:lpstr>Export Service Data Flow</vt:lpstr>
      <vt:lpstr>Client Registration</vt:lpstr>
      <vt:lpstr>PowerPoint 簡報</vt:lpstr>
      <vt:lpstr>Rule Engine</vt:lpstr>
      <vt:lpstr>PowerPoint 簡報</vt:lpstr>
      <vt:lpstr>PowerPoint 簡報</vt:lpstr>
      <vt:lpstr>Simple Driver</vt:lpstr>
      <vt:lpstr>Simple Driver</vt:lpstr>
      <vt:lpstr>Reference</vt:lpstr>
      <vt:lpstr>PowerPoint 簡報</vt:lpstr>
      <vt:lpstr>EdgeX / EdgeSense Roadmap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x</dc:creator>
  <cp:lastModifiedBy>Terry.Lu</cp:lastModifiedBy>
  <cp:revision>873</cp:revision>
  <dcterms:created xsi:type="dcterms:W3CDTF">2004-01-16T02:40:24Z</dcterms:created>
  <dcterms:modified xsi:type="dcterms:W3CDTF">2019-01-07T03:10:57Z</dcterms:modified>
</cp:coreProperties>
</file>